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4" r:id="rId1"/>
  </p:sldMasterIdLst>
  <p:notesMasterIdLst>
    <p:notesMasterId r:id="rId87"/>
  </p:notesMasterIdLst>
  <p:handoutMasterIdLst>
    <p:handoutMasterId r:id="rId88"/>
  </p:handoutMasterIdLst>
  <p:sldIdLst>
    <p:sldId id="256" r:id="rId2"/>
    <p:sldId id="257" r:id="rId3"/>
    <p:sldId id="442" r:id="rId4"/>
    <p:sldId id="258" r:id="rId5"/>
    <p:sldId id="259" r:id="rId6"/>
    <p:sldId id="515" r:id="rId7"/>
    <p:sldId id="261" r:id="rId8"/>
    <p:sldId id="287" r:id="rId9"/>
    <p:sldId id="512" r:id="rId10"/>
    <p:sldId id="316" r:id="rId11"/>
    <p:sldId id="307" r:id="rId12"/>
    <p:sldId id="355" r:id="rId13"/>
    <p:sldId id="309" r:id="rId14"/>
    <p:sldId id="310" r:id="rId15"/>
    <p:sldId id="311" r:id="rId16"/>
    <p:sldId id="312" r:id="rId17"/>
    <p:sldId id="313" r:id="rId18"/>
    <p:sldId id="305" r:id="rId19"/>
    <p:sldId id="475" r:id="rId20"/>
    <p:sldId id="511" r:id="rId21"/>
    <p:sldId id="514" r:id="rId22"/>
    <p:sldId id="476" r:id="rId23"/>
    <p:sldId id="482" r:id="rId24"/>
    <p:sldId id="483" r:id="rId25"/>
    <p:sldId id="484" r:id="rId26"/>
    <p:sldId id="492" r:id="rId27"/>
    <p:sldId id="328" r:id="rId28"/>
    <p:sldId id="327" r:id="rId29"/>
    <p:sldId id="495" r:id="rId30"/>
    <p:sldId id="358" r:id="rId31"/>
    <p:sldId id="359" r:id="rId32"/>
    <p:sldId id="301" r:id="rId33"/>
    <p:sldId id="323" r:id="rId34"/>
    <p:sldId id="324" r:id="rId35"/>
    <p:sldId id="329" r:id="rId36"/>
    <p:sldId id="473" r:id="rId37"/>
    <p:sldId id="340" r:id="rId38"/>
    <p:sldId id="330" r:id="rId39"/>
    <p:sldId id="399" r:id="rId40"/>
    <p:sldId id="451" r:id="rId41"/>
    <p:sldId id="497" r:id="rId42"/>
    <p:sldId id="341" r:id="rId43"/>
    <p:sldId id="353" r:id="rId44"/>
    <p:sldId id="350" r:id="rId45"/>
    <p:sldId id="500" r:id="rId46"/>
    <p:sldId id="357" r:id="rId47"/>
    <p:sldId id="361" r:id="rId48"/>
    <p:sldId id="356" r:id="rId49"/>
    <p:sldId id="469" r:id="rId50"/>
    <p:sldId id="395" r:id="rId51"/>
    <p:sldId id="362" r:id="rId52"/>
    <p:sldId id="397" r:id="rId53"/>
    <p:sldId id="365" r:id="rId54"/>
    <p:sldId id="360" r:id="rId55"/>
    <p:sldId id="407" r:id="rId56"/>
    <p:sldId id="501" r:id="rId57"/>
    <p:sldId id="502" r:id="rId58"/>
    <p:sldId id="503" r:id="rId59"/>
    <p:sldId id="504" r:id="rId60"/>
    <p:sldId id="505" r:id="rId61"/>
    <p:sldId id="506" r:id="rId62"/>
    <p:sldId id="412" r:id="rId63"/>
    <p:sldId id="415" r:id="rId64"/>
    <p:sldId id="474" r:id="rId65"/>
    <p:sldId id="413" r:id="rId66"/>
    <p:sldId id="414" r:id="rId67"/>
    <p:sldId id="428" r:id="rId68"/>
    <p:sldId id="424" r:id="rId69"/>
    <p:sldId id="425" r:id="rId70"/>
    <p:sldId id="427" r:id="rId71"/>
    <p:sldId id="401" r:id="rId72"/>
    <p:sldId id="507" r:id="rId73"/>
    <p:sldId id="402" r:id="rId74"/>
    <p:sldId id="418" r:id="rId75"/>
    <p:sldId id="417" r:id="rId76"/>
    <p:sldId id="449" r:id="rId77"/>
    <p:sldId id="408" r:id="rId78"/>
    <p:sldId id="405" r:id="rId79"/>
    <p:sldId id="419" r:id="rId80"/>
    <p:sldId id="398" r:id="rId81"/>
    <p:sldId id="508" r:id="rId82"/>
    <p:sldId id="432" r:id="rId83"/>
    <p:sldId id="439" r:id="rId84"/>
    <p:sldId id="440" r:id="rId85"/>
    <p:sldId id="441" r:id="rId8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CDE1DB-8282-4CFD-B567-4B10BE4324CB}">
          <p14:sldIdLst>
            <p14:sldId id="256"/>
            <p14:sldId id="257"/>
            <p14:sldId id="442"/>
            <p14:sldId id="258"/>
            <p14:sldId id="259"/>
            <p14:sldId id="515"/>
            <p14:sldId id="261"/>
            <p14:sldId id="287"/>
            <p14:sldId id="512"/>
            <p14:sldId id="316"/>
            <p14:sldId id="307"/>
            <p14:sldId id="355"/>
            <p14:sldId id="309"/>
            <p14:sldId id="310"/>
            <p14:sldId id="311"/>
            <p14:sldId id="312"/>
            <p14:sldId id="313"/>
            <p14:sldId id="305"/>
            <p14:sldId id="475"/>
            <p14:sldId id="511"/>
            <p14:sldId id="514"/>
            <p14:sldId id="476"/>
            <p14:sldId id="482"/>
            <p14:sldId id="483"/>
            <p14:sldId id="484"/>
            <p14:sldId id="492"/>
            <p14:sldId id="328"/>
            <p14:sldId id="327"/>
            <p14:sldId id="495"/>
            <p14:sldId id="358"/>
            <p14:sldId id="359"/>
            <p14:sldId id="301"/>
            <p14:sldId id="323"/>
            <p14:sldId id="324"/>
            <p14:sldId id="329"/>
            <p14:sldId id="473"/>
            <p14:sldId id="340"/>
            <p14:sldId id="330"/>
            <p14:sldId id="399"/>
            <p14:sldId id="451"/>
            <p14:sldId id="497"/>
            <p14:sldId id="341"/>
            <p14:sldId id="353"/>
            <p14:sldId id="350"/>
            <p14:sldId id="500"/>
            <p14:sldId id="357"/>
            <p14:sldId id="361"/>
            <p14:sldId id="356"/>
            <p14:sldId id="469"/>
            <p14:sldId id="395"/>
            <p14:sldId id="362"/>
            <p14:sldId id="397"/>
            <p14:sldId id="365"/>
            <p14:sldId id="360"/>
            <p14:sldId id="407"/>
            <p14:sldId id="501"/>
            <p14:sldId id="502"/>
            <p14:sldId id="503"/>
            <p14:sldId id="504"/>
            <p14:sldId id="505"/>
            <p14:sldId id="506"/>
            <p14:sldId id="412"/>
            <p14:sldId id="415"/>
            <p14:sldId id="474"/>
            <p14:sldId id="413"/>
            <p14:sldId id="414"/>
            <p14:sldId id="428"/>
            <p14:sldId id="424"/>
            <p14:sldId id="425"/>
            <p14:sldId id="427"/>
            <p14:sldId id="401"/>
            <p14:sldId id="507"/>
            <p14:sldId id="402"/>
            <p14:sldId id="418"/>
            <p14:sldId id="417"/>
            <p14:sldId id="449"/>
            <p14:sldId id="408"/>
            <p14:sldId id="405"/>
            <p14:sldId id="419"/>
            <p14:sldId id="398"/>
            <p14:sldId id="508"/>
            <p14:sldId id="432"/>
            <p14:sldId id="439"/>
            <p14:sldId id="440"/>
            <p14:sldId id="4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1" autoAdjust="0"/>
    <p:restoredTop sz="88331" autoAdjust="0"/>
  </p:normalViewPr>
  <p:slideViewPr>
    <p:cSldViewPr snapToGrid="0">
      <p:cViewPr varScale="1">
        <p:scale>
          <a:sx n="102" d="100"/>
          <a:sy n="102" d="100"/>
        </p:scale>
        <p:origin x="150" y="978"/>
      </p:cViewPr>
      <p:guideLst/>
    </p:cSldViewPr>
  </p:slideViewPr>
  <p:outlineViewPr>
    <p:cViewPr>
      <p:scale>
        <a:sx n="33" d="100"/>
        <a:sy n="33" d="100"/>
      </p:scale>
      <p:origin x="0" y="-35700"/>
    </p:cViewPr>
  </p:outlineViewPr>
  <p:notesTextViewPr>
    <p:cViewPr>
      <p:scale>
        <a:sx n="25" d="100"/>
        <a:sy n="25" d="100"/>
      </p:scale>
      <p:origin x="0" y="0"/>
    </p:cViewPr>
  </p:notesTextViewPr>
  <p:sorterViewPr>
    <p:cViewPr>
      <p:scale>
        <a:sx n="100" d="100"/>
        <a:sy n="100" d="100"/>
      </p:scale>
      <p:origin x="0" y="-16782"/>
    </p:cViewPr>
  </p:sorterViewPr>
  <p:notesViewPr>
    <p:cSldViewPr snapToGrid="0">
      <p:cViewPr varScale="1">
        <p:scale>
          <a:sx n="121" d="100"/>
          <a:sy n="121" d="100"/>
        </p:scale>
        <p:origin x="759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CB8F4-A6A9-4496-BC19-FA485153A909}"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B677FD5-9B7A-4CD8-9498-8F0DE4AE80D4}">
      <dgm:prSet custT="1"/>
      <dgm:spPr/>
      <dgm:t>
        <a:bodyPr/>
        <a:lstStyle/>
        <a:p>
          <a:endParaRPr lang="en-US" sz="2000" dirty="0">
            <a:latin typeface="+mj-lt"/>
          </a:endParaRPr>
        </a:p>
        <a:p>
          <a:endParaRPr lang="en-US" sz="2000" dirty="0">
            <a:latin typeface="+mj-lt"/>
          </a:endParaRPr>
        </a:p>
        <a:p>
          <a:r>
            <a:rPr lang="en-US" sz="2300" dirty="0">
              <a:latin typeface="+mj-lt"/>
            </a:rPr>
            <a:t>International</a:t>
          </a:r>
        </a:p>
      </dgm:t>
    </dgm:pt>
    <dgm:pt modelId="{B8A7DAC8-9914-4373-A3E6-FEBD4974B2F9}" type="sibTrans" cxnId="{BE623CCD-B684-4E28-8F29-83A16456CE0F}">
      <dgm:prSet/>
      <dgm:spPr/>
      <dgm:t>
        <a:bodyPr/>
        <a:lstStyle/>
        <a:p>
          <a:endParaRPr lang="en-US"/>
        </a:p>
      </dgm:t>
    </dgm:pt>
    <dgm:pt modelId="{3D1630D3-D6EC-4196-A872-F8514E1AD9DF}" type="parTrans" cxnId="{BE623CCD-B684-4E28-8F29-83A16456CE0F}">
      <dgm:prSet/>
      <dgm:spPr/>
      <dgm:t>
        <a:bodyPr/>
        <a:lstStyle/>
        <a:p>
          <a:endParaRPr lang="en-US"/>
        </a:p>
      </dgm:t>
    </dgm:pt>
    <dgm:pt modelId="{6DB4A07A-896C-4A42-80B5-878151D29DF9}">
      <dgm:prSet custT="1"/>
      <dgm:spPr/>
      <dgm:t>
        <a:bodyPr/>
        <a:lstStyle/>
        <a:p>
          <a:endParaRPr lang="en-US" sz="2000" dirty="0">
            <a:latin typeface="+mj-lt"/>
          </a:endParaRPr>
        </a:p>
        <a:p>
          <a:endParaRPr lang="en-US" sz="2000" dirty="0">
            <a:latin typeface="+mj-lt"/>
          </a:endParaRPr>
        </a:p>
        <a:p>
          <a:r>
            <a:rPr lang="en-US" sz="2300" dirty="0">
              <a:latin typeface="+mj-lt"/>
            </a:rPr>
            <a:t>Design</a:t>
          </a:r>
        </a:p>
      </dgm:t>
    </dgm:pt>
    <dgm:pt modelId="{FFC8B95A-851F-40A4-A57A-5911EA4B5878}" type="sibTrans" cxnId="{EAD74000-3CB7-4DAD-84B4-F5B93ACDCF38}">
      <dgm:prSet/>
      <dgm:spPr/>
      <dgm:t>
        <a:bodyPr/>
        <a:lstStyle/>
        <a:p>
          <a:endParaRPr lang="en-US"/>
        </a:p>
      </dgm:t>
    </dgm:pt>
    <dgm:pt modelId="{6CB3D2ED-4125-4720-8971-C45E9FFEBD3F}" type="parTrans" cxnId="{EAD74000-3CB7-4DAD-84B4-F5B93ACDCF38}">
      <dgm:prSet/>
      <dgm:spPr/>
      <dgm:t>
        <a:bodyPr/>
        <a:lstStyle/>
        <a:p>
          <a:endParaRPr lang="en-US"/>
        </a:p>
      </dgm:t>
    </dgm:pt>
    <dgm:pt modelId="{476F558E-96B0-4962-8783-0838951A9617}">
      <dgm:prSet custT="1"/>
      <dgm:spPr/>
      <dgm:t>
        <a:bodyPr/>
        <a:lstStyle/>
        <a:p>
          <a:endParaRPr lang="en-US" sz="2000" dirty="0">
            <a:latin typeface="+mj-lt"/>
          </a:endParaRPr>
        </a:p>
        <a:p>
          <a:endParaRPr lang="en-US" sz="2000" dirty="0">
            <a:latin typeface="+mj-lt"/>
          </a:endParaRPr>
        </a:p>
        <a:p>
          <a:r>
            <a:rPr lang="en-US" sz="2300" dirty="0">
              <a:latin typeface="+mj-lt"/>
            </a:rPr>
            <a:t>Brand</a:t>
          </a:r>
        </a:p>
      </dgm:t>
    </dgm:pt>
    <dgm:pt modelId="{04F6C17B-5294-4972-9059-3F744AD3705C}" type="sibTrans" cxnId="{74BA3314-7D48-4515-BCC1-B6CFF57659A9}">
      <dgm:prSet/>
      <dgm:spPr/>
      <dgm:t>
        <a:bodyPr/>
        <a:lstStyle/>
        <a:p>
          <a:endParaRPr lang="en-US"/>
        </a:p>
      </dgm:t>
    </dgm:pt>
    <dgm:pt modelId="{8CDA53AC-CF0F-469F-A8D3-D08E4F291717}" type="parTrans" cxnId="{74BA3314-7D48-4515-BCC1-B6CFF57659A9}">
      <dgm:prSet/>
      <dgm:spPr/>
      <dgm:t>
        <a:bodyPr/>
        <a:lstStyle/>
        <a:p>
          <a:endParaRPr lang="en-US"/>
        </a:p>
      </dgm:t>
    </dgm:pt>
    <dgm:pt modelId="{3CAB6CA6-4F2A-48FA-BFF5-0501678E4A49}">
      <dgm:prSet custT="1"/>
      <dgm:spPr/>
      <dgm:t>
        <a:bodyPr anchor="b"/>
        <a:lstStyle/>
        <a:p>
          <a:pPr algn="ctr">
            <a:lnSpc>
              <a:spcPct val="90000"/>
            </a:lnSpc>
          </a:pPr>
          <a:endParaRPr lang="en-US" sz="3200" dirty="0">
            <a:latin typeface="+mj-lt"/>
          </a:endParaRPr>
        </a:p>
        <a:p>
          <a:pPr algn="ctr">
            <a:lnSpc>
              <a:spcPct val="100000"/>
            </a:lnSpc>
          </a:pPr>
          <a:r>
            <a:rPr lang="en-US" sz="2300" dirty="0">
              <a:latin typeface="+mj-lt"/>
            </a:rPr>
            <a:t>Green Voice</a:t>
          </a:r>
        </a:p>
      </dgm:t>
    </dgm:pt>
    <dgm:pt modelId="{3ED00ED4-3451-4B55-9EB3-7B10B47E8713}" type="sibTrans" cxnId="{05A3A065-3C33-4836-803B-71BB074C963A}">
      <dgm:prSet/>
      <dgm:spPr/>
      <dgm:t>
        <a:bodyPr/>
        <a:lstStyle/>
        <a:p>
          <a:endParaRPr lang="en-US"/>
        </a:p>
      </dgm:t>
    </dgm:pt>
    <dgm:pt modelId="{99D9450C-A215-4937-949E-3CD34EE6D1EA}" type="parTrans" cxnId="{05A3A065-3C33-4836-803B-71BB074C963A}">
      <dgm:prSet/>
      <dgm:spPr/>
      <dgm:t>
        <a:bodyPr/>
        <a:lstStyle/>
        <a:p>
          <a:endParaRPr lang="en-US"/>
        </a:p>
      </dgm:t>
    </dgm:pt>
    <dgm:pt modelId="{C3884B60-2DB4-4271-8330-5E797AA219A0}">
      <dgm:prSet custT="1"/>
      <dgm:spPr/>
      <dgm:t>
        <a:bodyPr/>
        <a:lstStyle/>
        <a:p>
          <a:endParaRPr lang="en-US" sz="2000" dirty="0">
            <a:latin typeface="+mj-lt"/>
          </a:endParaRPr>
        </a:p>
        <a:p>
          <a:endParaRPr lang="en-US" sz="2000" dirty="0">
            <a:latin typeface="+mj-lt"/>
          </a:endParaRPr>
        </a:p>
        <a:p>
          <a:r>
            <a:rPr lang="en-US" sz="2300" dirty="0">
              <a:latin typeface="+mj-lt"/>
            </a:rPr>
            <a:t>Corporate Partners</a:t>
          </a:r>
        </a:p>
      </dgm:t>
    </dgm:pt>
    <dgm:pt modelId="{E51DD4D6-721A-4A0F-9276-5F9528515B77}" type="sibTrans" cxnId="{650F14CA-0228-4063-A09E-2E7763AA207D}">
      <dgm:prSet/>
      <dgm:spPr/>
      <dgm:t>
        <a:bodyPr/>
        <a:lstStyle/>
        <a:p>
          <a:endParaRPr lang="en-US"/>
        </a:p>
      </dgm:t>
    </dgm:pt>
    <dgm:pt modelId="{FBB08B9D-FD14-405B-80DE-345714776403}" type="parTrans" cxnId="{650F14CA-0228-4063-A09E-2E7763AA207D}">
      <dgm:prSet/>
      <dgm:spPr/>
      <dgm:t>
        <a:bodyPr/>
        <a:lstStyle/>
        <a:p>
          <a:endParaRPr lang="en-US"/>
        </a:p>
      </dgm:t>
    </dgm:pt>
    <dgm:pt modelId="{216F2513-3161-474B-85D1-8BD4B481259C}">
      <dgm:prSet custT="1"/>
      <dgm:spPr/>
      <dgm:t>
        <a:bodyPr/>
        <a:lstStyle/>
        <a:p>
          <a:endParaRPr lang="en-US" sz="2000" dirty="0">
            <a:latin typeface="+mj-lt"/>
          </a:endParaRPr>
        </a:p>
        <a:p>
          <a:endParaRPr lang="en-US" sz="2000" dirty="0">
            <a:latin typeface="+mj-lt"/>
          </a:endParaRPr>
        </a:p>
        <a:p>
          <a:r>
            <a:rPr lang="en-US" sz="2300" dirty="0">
              <a:latin typeface="+mj-lt"/>
            </a:rPr>
            <a:t>Media</a:t>
          </a:r>
        </a:p>
      </dgm:t>
    </dgm:pt>
    <dgm:pt modelId="{DC7CAAAC-C88E-43B6-AC1A-4D4179A6B428}" type="sibTrans" cxnId="{84C8CBC2-D3A6-40E3-B48D-694BE1BFEDCF}">
      <dgm:prSet/>
      <dgm:spPr/>
      <dgm:t>
        <a:bodyPr/>
        <a:lstStyle/>
        <a:p>
          <a:endParaRPr lang="en-US"/>
        </a:p>
      </dgm:t>
    </dgm:pt>
    <dgm:pt modelId="{BDB64304-F6DD-4DEF-ADBC-29E1FF7F67DC}" type="parTrans" cxnId="{84C8CBC2-D3A6-40E3-B48D-694BE1BFEDCF}">
      <dgm:prSet/>
      <dgm:spPr/>
      <dgm:t>
        <a:bodyPr/>
        <a:lstStyle/>
        <a:p>
          <a:endParaRPr lang="en-US"/>
        </a:p>
      </dgm:t>
    </dgm:pt>
    <dgm:pt modelId="{0ABD8C8E-3F73-4691-82AA-14B504B58CED}" type="pres">
      <dgm:prSet presAssocID="{FD7CB8F4-A6A9-4496-BC19-FA485153A909}" presName="diagram" presStyleCnt="0">
        <dgm:presLayoutVars>
          <dgm:dir/>
          <dgm:resizeHandles val="exact"/>
        </dgm:presLayoutVars>
      </dgm:prSet>
      <dgm:spPr/>
    </dgm:pt>
    <dgm:pt modelId="{F85857E0-779B-43D0-B790-5083C1D77E5F}" type="pres">
      <dgm:prSet presAssocID="{C3884B60-2DB4-4271-8330-5E797AA219A0}" presName="node" presStyleLbl="node1" presStyleIdx="0" presStyleCnt="6">
        <dgm:presLayoutVars>
          <dgm:bulletEnabled val="1"/>
        </dgm:presLayoutVars>
      </dgm:prSet>
      <dgm:spPr/>
    </dgm:pt>
    <dgm:pt modelId="{C902F0BE-B313-4557-9691-F8259204592A}" type="pres">
      <dgm:prSet presAssocID="{E51DD4D6-721A-4A0F-9276-5F9528515B77}" presName="sibTrans" presStyleCnt="0"/>
      <dgm:spPr/>
    </dgm:pt>
    <dgm:pt modelId="{1080D68B-5F02-473E-826D-544471176A28}" type="pres">
      <dgm:prSet presAssocID="{3CAB6CA6-4F2A-48FA-BFF5-0501678E4A49}" presName="node" presStyleLbl="node1" presStyleIdx="1" presStyleCnt="6" custLinFactNeighborX="110" custLinFactNeighborY="-5570">
        <dgm:presLayoutVars>
          <dgm:bulletEnabled val="1"/>
        </dgm:presLayoutVars>
      </dgm:prSet>
      <dgm:spPr/>
    </dgm:pt>
    <dgm:pt modelId="{411B2098-48A3-4DB1-B6ED-A4CB77A1F9AA}" type="pres">
      <dgm:prSet presAssocID="{3ED00ED4-3451-4B55-9EB3-7B10B47E8713}" presName="sibTrans" presStyleCnt="0"/>
      <dgm:spPr/>
    </dgm:pt>
    <dgm:pt modelId="{8FC1DCE0-7544-4328-BAA1-419EADC95B9D}" type="pres">
      <dgm:prSet presAssocID="{216F2513-3161-474B-85D1-8BD4B481259C}" presName="node" presStyleLbl="node1" presStyleIdx="2" presStyleCnt="6">
        <dgm:presLayoutVars>
          <dgm:bulletEnabled val="1"/>
        </dgm:presLayoutVars>
      </dgm:prSet>
      <dgm:spPr/>
    </dgm:pt>
    <dgm:pt modelId="{4FE5A68C-3A14-4042-85E8-5D591B1BF7E6}" type="pres">
      <dgm:prSet presAssocID="{DC7CAAAC-C88E-43B6-AC1A-4D4179A6B428}" presName="sibTrans" presStyleCnt="0"/>
      <dgm:spPr/>
    </dgm:pt>
    <dgm:pt modelId="{6A5DD0B8-D708-48D7-B3F9-EDB6A70F9265}" type="pres">
      <dgm:prSet presAssocID="{476F558E-96B0-4962-8783-0838951A9617}" presName="node" presStyleLbl="node1" presStyleIdx="3" presStyleCnt="6">
        <dgm:presLayoutVars>
          <dgm:bulletEnabled val="1"/>
        </dgm:presLayoutVars>
      </dgm:prSet>
      <dgm:spPr/>
    </dgm:pt>
    <dgm:pt modelId="{59ACAADA-26BF-455A-A60C-60A17780FA99}" type="pres">
      <dgm:prSet presAssocID="{04F6C17B-5294-4972-9059-3F744AD3705C}" presName="sibTrans" presStyleCnt="0"/>
      <dgm:spPr/>
    </dgm:pt>
    <dgm:pt modelId="{56413D9B-FC3C-4D0A-AE0D-BF1CD8E40B2B}" type="pres">
      <dgm:prSet presAssocID="{6DB4A07A-896C-4A42-80B5-878151D29DF9}" presName="node" presStyleLbl="node1" presStyleIdx="4" presStyleCnt="6">
        <dgm:presLayoutVars>
          <dgm:bulletEnabled val="1"/>
        </dgm:presLayoutVars>
      </dgm:prSet>
      <dgm:spPr/>
    </dgm:pt>
    <dgm:pt modelId="{EE96790F-5A4A-4D06-9CA4-C61DB5F2C86B}" type="pres">
      <dgm:prSet presAssocID="{FFC8B95A-851F-40A4-A57A-5911EA4B5878}" presName="sibTrans" presStyleCnt="0"/>
      <dgm:spPr/>
    </dgm:pt>
    <dgm:pt modelId="{41255B52-DD6E-4E2F-BD36-A1FEC6C5BA0C}" type="pres">
      <dgm:prSet presAssocID="{8B677FD5-9B7A-4CD8-9498-8F0DE4AE80D4}" presName="node" presStyleLbl="node1" presStyleIdx="5" presStyleCnt="6">
        <dgm:presLayoutVars>
          <dgm:bulletEnabled val="1"/>
        </dgm:presLayoutVars>
      </dgm:prSet>
      <dgm:spPr/>
    </dgm:pt>
  </dgm:ptLst>
  <dgm:cxnLst>
    <dgm:cxn modelId="{EAD74000-3CB7-4DAD-84B4-F5B93ACDCF38}" srcId="{FD7CB8F4-A6A9-4496-BC19-FA485153A909}" destId="{6DB4A07A-896C-4A42-80B5-878151D29DF9}" srcOrd="4" destOrd="0" parTransId="{6CB3D2ED-4125-4720-8971-C45E9FFEBD3F}" sibTransId="{FFC8B95A-851F-40A4-A57A-5911EA4B5878}"/>
    <dgm:cxn modelId="{74BA3314-7D48-4515-BCC1-B6CFF57659A9}" srcId="{FD7CB8F4-A6A9-4496-BC19-FA485153A909}" destId="{476F558E-96B0-4962-8783-0838951A9617}" srcOrd="3" destOrd="0" parTransId="{8CDA53AC-CF0F-469F-A8D3-D08E4F291717}" sibTransId="{04F6C17B-5294-4972-9059-3F744AD3705C}"/>
    <dgm:cxn modelId="{2E1D081B-F8A5-474C-AEF3-2023E32922B6}" type="presOf" srcId="{8B677FD5-9B7A-4CD8-9498-8F0DE4AE80D4}" destId="{41255B52-DD6E-4E2F-BD36-A1FEC6C5BA0C}" srcOrd="0" destOrd="0" presId="urn:microsoft.com/office/officeart/2005/8/layout/default"/>
    <dgm:cxn modelId="{BFF0B11E-3712-4477-B0CA-BFC95DD77CB2}" type="presOf" srcId="{476F558E-96B0-4962-8783-0838951A9617}" destId="{6A5DD0B8-D708-48D7-B3F9-EDB6A70F9265}" srcOrd="0" destOrd="0" presId="urn:microsoft.com/office/officeart/2005/8/layout/default"/>
    <dgm:cxn modelId="{05A3A065-3C33-4836-803B-71BB074C963A}" srcId="{FD7CB8F4-A6A9-4496-BC19-FA485153A909}" destId="{3CAB6CA6-4F2A-48FA-BFF5-0501678E4A49}" srcOrd="1" destOrd="0" parTransId="{99D9450C-A215-4937-949E-3CD34EE6D1EA}" sibTransId="{3ED00ED4-3451-4B55-9EB3-7B10B47E8713}"/>
    <dgm:cxn modelId="{077B9968-296A-44F5-AB88-B07BF542A1A7}" type="presOf" srcId="{3CAB6CA6-4F2A-48FA-BFF5-0501678E4A49}" destId="{1080D68B-5F02-473E-826D-544471176A28}" srcOrd="0" destOrd="0" presId="urn:microsoft.com/office/officeart/2005/8/layout/default"/>
    <dgm:cxn modelId="{AE3DC1A0-3A2B-4A16-8C49-81D3E5430AC5}" type="presOf" srcId="{FD7CB8F4-A6A9-4496-BC19-FA485153A909}" destId="{0ABD8C8E-3F73-4691-82AA-14B504B58CED}" srcOrd="0" destOrd="0" presId="urn:microsoft.com/office/officeart/2005/8/layout/default"/>
    <dgm:cxn modelId="{84C8CBC2-D3A6-40E3-B48D-694BE1BFEDCF}" srcId="{FD7CB8F4-A6A9-4496-BC19-FA485153A909}" destId="{216F2513-3161-474B-85D1-8BD4B481259C}" srcOrd="2" destOrd="0" parTransId="{BDB64304-F6DD-4DEF-ADBC-29E1FF7F67DC}" sibTransId="{DC7CAAAC-C88E-43B6-AC1A-4D4179A6B428}"/>
    <dgm:cxn modelId="{E3286EC3-28D4-4D36-B98B-2E3842A6518C}" type="presOf" srcId="{216F2513-3161-474B-85D1-8BD4B481259C}" destId="{8FC1DCE0-7544-4328-BAA1-419EADC95B9D}" srcOrd="0" destOrd="0" presId="urn:microsoft.com/office/officeart/2005/8/layout/default"/>
    <dgm:cxn modelId="{650F14CA-0228-4063-A09E-2E7763AA207D}" srcId="{FD7CB8F4-A6A9-4496-BC19-FA485153A909}" destId="{C3884B60-2DB4-4271-8330-5E797AA219A0}" srcOrd="0" destOrd="0" parTransId="{FBB08B9D-FD14-405B-80DE-345714776403}" sibTransId="{E51DD4D6-721A-4A0F-9276-5F9528515B77}"/>
    <dgm:cxn modelId="{BE623CCD-B684-4E28-8F29-83A16456CE0F}" srcId="{FD7CB8F4-A6A9-4496-BC19-FA485153A909}" destId="{8B677FD5-9B7A-4CD8-9498-8F0DE4AE80D4}" srcOrd="5" destOrd="0" parTransId="{3D1630D3-D6EC-4196-A872-F8514E1AD9DF}" sibTransId="{B8A7DAC8-9914-4373-A3E6-FEBD4974B2F9}"/>
    <dgm:cxn modelId="{31FDB2D9-5347-4474-B61E-1EE41EAB8B2F}" type="presOf" srcId="{C3884B60-2DB4-4271-8330-5E797AA219A0}" destId="{F85857E0-779B-43D0-B790-5083C1D77E5F}" srcOrd="0" destOrd="0" presId="urn:microsoft.com/office/officeart/2005/8/layout/default"/>
    <dgm:cxn modelId="{66CF4EFF-C808-4FFC-9375-DFFDBF2B7B60}" type="presOf" srcId="{6DB4A07A-896C-4A42-80B5-878151D29DF9}" destId="{56413D9B-FC3C-4D0A-AE0D-BF1CD8E40B2B}" srcOrd="0" destOrd="0" presId="urn:microsoft.com/office/officeart/2005/8/layout/default"/>
    <dgm:cxn modelId="{737B63C0-6B07-420E-BE1C-94A184D256BB}" type="presParOf" srcId="{0ABD8C8E-3F73-4691-82AA-14B504B58CED}" destId="{F85857E0-779B-43D0-B790-5083C1D77E5F}" srcOrd="0" destOrd="0" presId="urn:microsoft.com/office/officeart/2005/8/layout/default"/>
    <dgm:cxn modelId="{1A796E4E-E19D-4785-8855-14C9DB8A109D}" type="presParOf" srcId="{0ABD8C8E-3F73-4691-82AA-14B504B58CED}" destId="{C902F0BE-B313-4557-9691-F8259204592A}" srcOrd="1" destOrd="0" presId="urn:microsoft.com/office/officeart/2005/8/layout/default"/>
    <dgm:cxn modelId="{3DAD76D0-9F00-4E68-91A4-9DDF11EABCC6}" type="presParOf" srcId="{0ABD8C8E-3F73-4691-82AA-14B504B58CED}" destId="{1080D68B-5F02-473E-826D-544471176A28}" srcOrd="2" destOrd="0" presId="urn:microsoft.com/office/officeart/2005/8/layout/default"/>
    <dgm:cxn modelId="{C36CA9F2-6DAC-4A69-8681-25683D56F752}" type="presParOf" srcId="{0ABD8C8E-3F73-4691-82AA-14B504B58CED}" destId="{411B2098-48A3-4DB1-B6ED-A4CB77A1F9AA}" srcOrd="3" destOrd="0" presId="urn:microsoft.com/office/officeart/2005/8/layout/default"/>
    <dgm:cxn modelId="{F15D29EF-35C0-4981-8AFB-51F498F04F34}" type="presParOf" srcId="{0ABD8C8E-3F73-4691-82AA-14B504B58CED}" destId="{8FC1DCE0-7544-4328-BAA1-419EADC95B9D}" srcOrd="4" destOrd="0" presId="urn:microsoft.com/office/officeart/2005/8/layout/default"/>
    <dgm:cxn modelId="{03DDE2FA-2A65-463D-8C00-3CA7A2A97834}" type="presParOf" srcId="{0ABD8C8E-3F73-4691-82AA-14B504B58CED}" destId="{4FE5A68C-3A14-4042-85E8-5D591B1BF7E6}" srcOrd="5" destOrd="0" presId="urn:microsoft.com/office/officeart/2005/8/layout/default"/>
    <dgm:cxn modelId="{73752DF6-95FF-41E1-A407-6769E6569169}" type="presParOf" srcId="{0ABD8C8E-3F73-4691-82AA-14B504B58CED}" destId="{6A5DD0B8-D708-48D7-B3F9-EDB6A70F9265}" srcOrd="6" destOrd="0" presId="urn:microsoft.com/office/officeart/2005/8/layout/default"/>
    <dgm:cxn modelId="{4F5E23E1-7D65-483F-B95E-155AF3A7A0BB}" type="presParOf" srcId="{0ABD8C8E-3F73-4691-82AA-14B504B58CED}" destId="{59ACAADA-26BF-455A-A60C-60A17780FA99}" srcOrd="7" destOrd="0" presId="urn:microsoft.com/office/officeart/2005/8/layout/default"/>
    <dgm:cxn modelId="{01C73259-BA97-4EA4-8515-1D934194D9BA}" type="presParOf" srcId="{0ABD8C8E-3F73-4691-82AA-14B504B58CED}" destId="{56413D9B-FC3C-4D0A-AE0D-BF1CD8E40B2B}" srcOrd="8" destOrd="0" presId="urn:microsoft.com/office/officeart/2005/8/layout/default"/>
    <dgm:cxn modelId="{59CF61EE-E3E6-481C-99FA-E064E588A1E6}" type="presParOf" srcId="{0ABD8C8E-3F73-4691-82AA-14B504B58CED}" destId="{EE96790F-5A4A-4D06-9CA4-C61DB5F2C86B}" srcOrd="9" destOrd="0" presId="urn:microsoft.com/office/officeart/2005/8/layout/default"/>
    <dgm:cxn modelId="{DE107330-D651-41BD-AC1E-1928B3DCFAA5}" type="presParOf" srcId="{0ABD8C8E-3F73-4691-82AA-14B504B58CED}" destId="{41255B52-DD6E-4E2F-BD36-A1FEC6C5BA0C}"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2DDDDC-616F-43C9-A295-33F60DA653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E80429-39F9-4C67-AAF7-596F58F52F16}">
      <dgm:prSet custT="1"/>
      <dgm:spPr/>
      <dgm:t>
        <a:bodyPr/>
        <a:lstStyle/>
        <a:p>
          <a:r>
            <a:rPr lang="en-US" sz="1900" dirty="0">
              <a:latin typeface="+mj-lt"/>
            </a:rPr>
            <a:t>5–6-person Steering Committee – required to meet once a quarter</a:t>
          </a:r>
        </a:p>
      </dgm:t>
    </dgm:pt>
    <dgm:pt modelId="{4039F688-9125-4A0C-B5A7-D22D46E57106}" type="parTrans" cxnId="{9DE3818D-65F0-4E06-A2F0-703AD07BE639}">
      <dgm:prSet/>
      <dgm:spPr/>
      <dgm:t>
        <a:bodyPr/>
        <a:lstStyle/>
        <a:p>
          <a:endParaRPr lang="en-US"/>
        </a:p>
      </dgm:t>
    </dgm:pt>
    <dgm:pt modelId="{50BD3876-1F7F-42EE-ABEC-07CCD179150C}" type="sibTrans" cxnId="{9DE3818D-65F0-4E06-A2F0-703AD07BE639}">
      <dgm:prSet/>
      <dgm:spPr/>
      <dgm:t>
        <a:bodyPr/>
        <a:lstStyle/>
        <a:p>
          <a:endParaRPr lang="en-US"/>
        </a:p>
      </dgm:t>
    </dgm:pt>
    <dgm:pt modelId="{07701A99-ABBC-4BF0-B968-9A8F3D34B54A}">
      <dgm:prSet custT="1"/>
      <dgm:spPr/>
      <dgm:t>
        <a:bodyPr/>
        <a:lstStyle/>
        <a:p>
          <a:r>
            <a:rPr lang="en-US" sz="1900" dirty="0">
              <a:latin typeface="+mj-lt"/>
            </a:rPr>
            <a:t>No checking account</a:t>
          </a:r>
        </a:p>
      </dgm:t>
    </dgm:pt>
    <dgm:pt modelId="{5DD16059-7BF7-4AA9-8523-D40C5AC8842B}" type="parTrans" cxnId="{C692742A-27A1-4071-BC17-4AE277478988}">
      <dgm:prSet/>
      <dgm:spPr/>
      <dgm:t>
        <a:bodyPr/>
        <a:lstStyle/>
        <a:p>
          <a:endParaRPr lang="en-US"/>
        </a:p>
      </dgm:t>
    </dgm:pt>
    <dgm:pt modelId="{489B07AA-40C2-47B9-A4AE-FA870D09F285}" type="sibTrans" cxnId="{C692742A-27A1-4071-BC17-4AE277478988}">
      <dgm:prSet/>
      <dgm:spPr/>
      <dgm:t>
        <a:bodyPr/>
        <a:lstStyle/>
        <a:p>
          <a:endParaRPr lang="en-US"/>
        </a:p>
      </dgm:t>
    </dgm:pt>
    <dgm:pt modelId="{BC940540-D9DE-4303-B6F9-B1D9D91C4797}">
      <dgm:prSet custT="1"/>
      <dgm:spPr/>
      <dgm:t>
        <a:bodyPr/>
        <a:lstStyle/>
        <a:p>
          <a:r>
            <a:rPr lang="en-US" sz="1900" dirty="0">
              <a:latin typeface="+mj-lt"/>
            </a:rPr>
            <a:t>Hold 3-4 programming/networking (no-host) events per year </a:t>
          </a:r>
        </a:p>
      </dgm:t>
    </dgm:pt>
    <dgm:pt modelId="{A72A1872-B52D-4226-8D58-519AFEA284C2}" type="parTrans" cxnId="{016E25C2-55E7-4CF5-907D-0366B5D3AE46}">
      <dgm:prSet/>
      <dgm:spPr/>
      <dgm:t>
        <a:bodyPr/>
        <a:lstStyle/>
        <a:p>
          <a:endParaRPr lang="en-US"/>
        </a:p>
      </dgm:t>
    </dgm:pt>
    <dgm:pt modelId="{95BC300B-8BC7-436C-8084-2A104FA576B5}" type="sibTrans" cxnId="{016E25C2-55E7-4CF5-907D-0366B5D3AE46}">
      <dgm:prSet/>
      <dgm:spPr/>
      <dgm:t>
        <a:bodyPr/>
        <a:lstStyle/>
        <a:p>
          <a:endParaRPr lang="en-US"/>
        </a:p>
      </dgm:t>
    </dgm:pt>
    <dgm:pt modelId="{91AB7080-AFF6-409C-ABD3-7E9A40F87CD1}">
      <dgm:prSet custT="1"/>
      <dgm:spPr/>
      <dgm:t>
        <a:bodyPr/>
        <a:lstStyle/>
        <a:p>
          <a:r>
            <a:rPr lang="en-US" sz="1900" dirty="0">
              <a:latin typeface="+mj-lt"/>
            </a:rPr>
            <a:t>If the Regional Group does not have the funds in its scholarship account, NEWH, Inc. will subsidize one $2,500 scholarship award annually</a:t>
          </a:r>
        </a:p>
      </dgm:t>
    </dgm:pt>
    <dgm:pt modelId="{885DB905-34EC-4CA0-B318-E666EB9DB521}" type="parTrans" cxnId="{69FFF869-7067-4AF8-8D22-E5246BF50B9F}">
      <dgm:prSet/>
      <dgm:spPr/>
      <dgm:t>
        <a:bodyPr/>
        <a:lstStyle/>
        <a:p>
          <a:endParaRPr lang="en-US"/>
        </a:p>
      </dgm:t>
    </dgm:pt>
    <dgm:pt modelId="{7E7D6C8B-8571-4CF4-86AB-74BE7A6999DB}" type="sibTrans" cxnId="{69FFF869-7067-4AF8-8D22-E5246BF50B9F}">
      <dgm:prSet/>
      <dgm:spPr/>
      <dgm:t>
        <a:bodyPr/>
        <a:lstStyle/>
        <a:p>
          <a:endParaRPr lang="en-US"/>
        </a:p>
      </dgm:t>
    </dgm:pt>
    <dgm:pt modelId="{245C4D3F-B71E-46CE-A53F-317460D46EEA}" type="pres">
      <dgm:prSet presAssocID="{622DDDDC-616F-43C9-A295-33F60DA65390}" presName="linear" presStyleCnt="0">
        <dgm:presLayoutVars>
          <dgm:animLvl val="lvl"/>
          <dgm:resizeHandles val="exact"/>
        </dgm:presLayoutVars>
      </dgm:prSet>
      <dgm:spPr/>
    </dgm:pt>
    <dgm:pt modelId="{BD461E04-8054-4547-856D-F219F2DC14EE}" type="pres">
      <dgm:prSet presAssocID="{E4E80429-39F9-4C67-AAF7-596F58F52F16}" presName="parentText" presStyleLbl="node1" presStyleIdx="0" presStyleCnt="4" custScaleY="65829" custLinFactY="-36263" custLinFactNeighborX="-62" custLinFactNeighborY="-100000">
        <dgm:presLayoutVars>
          <dgm:chMax val="0"/>
          <dgm:bulletEnabled val="1"/>
        </dgm:presLayoutVars>
      </dgm:prSet>
      <dgm:spPr/>
    </dgm:pt>
    <dgm:pt modelId="{F0A36C6E-3ADE-4E76-8788-027A46484D81}" type="pres">
      <dgm:prSet presAssocID="{50BD3876-1F7F-42EE-ABEC-07CCD179150C}" presName="spacer" presStyleCnt="0"/>
      <dgm:spPr/>
    </dgm:pt>
    <dgm:pt modelId="{9100165D-87E0-4D82-B5DC-D375598E03ED}" type="pres">
      <dgm:prSet presAssocID="{07701A99-ABBC-4BF0-B968-9A8F3D34B54A}" presName="parentText" presStyleLbl="node1" presStyleIdx="1" presStyleCnt="4" custScaleY="56988" custLinFactY="-345" custLinFactNeighborY="-100000">
        <dgm:presLayoutVars>
          <dgm:chMax val="0"/>
          <dgm:bulletEnabled val="1"/>
        </dgm:presLayoutVars>
      </dgm:prSet>
      <dgm:spPr/>
    </dgm:pt>
    <dgm:pt modelId="{28A6D29D-C06F-4767-8DF3-5C6BF711ECB2}" type="pres">
      <dgm:prSet presAssocID="{489B07AA-40C2-47B9-A4AE-FA870D09F285}" presName="spacer" presStyleCnt="0"/>
      <dgm:spPr/>
    </dgm:pt>
    <dgm:pt modelId="{6CAEFB6E-83F8-43AF-A612-BF45284070BC}" type="pres">
      <dgm:prSet presAssocID="{BC940540-D9DE-4303-B6F9-B1D9D91C4797}" presName="parentText" presStyleLbl="node1" presStyleIdx="2" presStyleCnt="4" custScaleY="85290" custLinFactY="-13093" custLinFactNeighborY="-100000">
        <dgm:presLayoutVars>
          <dgm:chMax val="0"/>
          <dgm:bulletEnabled val="1"/>
        </dgm:presLayoutVars>
      </dgm:prSet>
      <dgm:spPr/>
    </dgm:pt>
    <dgm:pt modelId="{5F954863-F773-4BA4-BDC4-542A872B0E5F}" type="pres">
      <dgm:prSet presAssocID="{95BC300B-8BC7-436C-8084-2A104FA576B5}" presName="spacer" presStyleCnt="0"/>
      <dgm:spPr/>
    </dgm:pt>
    <dgm:pt modelId="{69DCD889-75F9-4B71-A55E-8834560BBA14}" type="pres">
      <dgm:prSet presAssocID="{91AB7080-AFF6-409C-ABD3-7E9A40F87CD1}" presName="parentText" presStyleLbl="node1" presStyleIdx="3" presStyleCnt="4" custScaleY="89582" custLinFactY="-27313" custLinFactNeighborY="-100000">
        <dgm:presLayoutVars>
          <dgm:chMax val="0"/>
          <dgm:bulletEnabled val="1"/>
        </dgm:presLayoutVars>
      </dgm:prSet>
      <dgm:spPr/>
    </dgm:pt>
  </dgm:ptLst>
  <dgm:cxnLst>
    <dgm:cxn modelId="{B9BBFE17-A84C-4707-B6E7-1EE460DE6B9D}" type="presOf" srcId="{07701A99-ABBC-4BF0-B968-9A8F3D34B54A}" destId="{9100165D-87E0-4D82-B5DC-D375598E03ED}" srcOrd="0" destOrd="0" presId="urn:microsoft.com/office/officeart/2005/8/layout/vList2"/>
    <dgm:cxn modelId="{C692742A-27A1-4071-BC17-4AE277478988}" srcId="{622DDDDC-616F-43C9-A295-33F60DA65390}" destId="{07701A99-ABBC-4BF0-B968-9A8F3D34B54A}" srcOrd="1" destOrd="0" parTransId="{5DD16059-7BF7-4AA9-8523-D40C5AC8842B}" sibTransId="{489B07AA-40C2-47B9-A4AE-FA870D09F285}"/>
    <dgm:cxn modelId="{69FFF869-7067-4AF8-8D22-E5246BF50B9F}" srcId="{622DDDDC-616F-43C9-A295-33F60DA65390}" destId="{91AB7080-AFF6-409C-ABD3-7E9A40F87CD1}" srcOrd="3" destOrd="0" parTransId="{885DB905-34EC-4CA0-B318-E666EB9DB521}" sibTransId="{7E7D6C8B-8571-4CF4-86AB-74BE7A6999DB}"/>
    <dgm:cxn modelId="{9DE3818D-65F0-4E06-A2F0-703AD07BE639}" srcId="{622DDDDC-616F-43C9-A295-33F60DA65390}" destId="{E4E80429-39F9-4C67-AAF7-596F58F52F16}" srcOrd="0" destOrd="0" parTransId="{4039F688-9125-4A0C-B5A7-D22D46E57106}" sibTransId="{50BD3876-1F7F-42EE-ABEC-07CCD179150C}"/>
    <dgm:cxn modelId="{2423AC98-8EA3-4E03-95FA-88EAC72BAF6E}" type="presOf" srcId="{91AB7080-AFF6-409C-ABD3-7E9A40F87CD1}" destId="{69DCD889-75F9-4B71-A55E-8834560BBA14}" srcOrd="0" destOrd="0" presId="urn:microsoft.com/office/officeart/2005/8/layout/vList2"/>
    <dgm:cxn modelId="{ED2108B4-FEDD-4122-94EF-8D8D37748797}" type="presOf" srcId="{622DDDDC-616F-43C9-A295-33F60DA65390}" destId="{245C4D3F-B71E-46CE-A53F-317460D46EEA}" srcOrd="0" destOrd="0" presId="urn:microsoft.com/office/officeart/2005/8/layout/vList2"/>
    <dgm:cxn modelId="{016E25C2-55E7-4CF5-907D-0366B5D3AE46}" srcId="{622DDDDC-616F-43C9-A295-33F60DA65390}" destId="{BC940540-D9DE-4303-B6F9-B1D9D91C4797}" srcOrd="2" destOrd="0" parTransId="{A72A1872-B52D-4226-8D58-519AFEA284C2}" sibTransId="{95BC300B-8BC7-436C-8084-2A104FA576B5}"/>
    <dgm:cxn modelId="{A3E013ED-F4E7-463B-988E-9D0108629C84}" type="presOf" srcId="{BC940540-D9DE-4303-B6F9-B1D9D91C4797}" destId="{6CAEFB6E-83F8-43AF-A612-BF45284070BC}" srcOrd="0" destOrd="0" presId="urn:microsoft.com/office/officeart/2005/8/layout/vList2"/>
    <dgm:cxn modelId="{A1E012FB-4BBE-4820-95AF-0D43C09AD1A0}" type="presOf" srcId="{E4E80429-39F9-4C67-AAF7-596F58F52F16}" destId="{BD461E04-8054-4547-856D-F219F2DC14EE}" srcOrd="0" destOrd="0" presId="urn:microsoft.com/office/officeart/2005/8/layout/vList2"/>
    <dgm:cxn modelId="{DA1BDE27-2E1D-4D96-A26F-10A2196BB900}" type="presParOf" srcId="{245C4D3F-B71E-46CE-A53F-317460D46EEA}" destId="{BD461E04-8054-4547-856D-F219F2DC14EE}" srcOrd="0" destOrd="0" presId="urn:microsoft.com/office/officeart/2005/8/layout/vList2"/>
    <dgm:cxn modelId="{7F1C3B4F-D2D7-4230-90B1-9C260A0CB9A9}" type="presParOf" srcId="{245C4D3F-B71E-46CE-A53F-317460D46EEA}" destId="{F0A36C6E-3ADE-4E76-8788-027A46484D81}" srcOrd="1" destOrd="0" presId="urn:microsoft.com/office/officeart/2005/8/layout/vList2"/>
    <dgm:cxn modelId="{3F683F3A-6239-4615-A9DD-580C677F2FFA}" type="presParOf" srcId="{245C4D3F-B71E-46CE-A53F-317460D46EEA}" destId="{9100165D-87E0-4D82-B5DC-D375598E03ED}" srcOrd="2" destOrd="0" presId="urn:microsoft.com/office/officeart/2005/8/layout/vList2"/>
    <dgm:cxn modelId="{72494086-9E38-408F-8D7C-42BB914E9B44}" type="presParOf" srcId="{245C4D3F-B71E-46CE-A53F-317460D46EEA}" destId="{28A6D29D-C06F-4767-8DF3-5C6BF711ECB2}" srcOrd="3" destOrd="0" presId="urn:microsoft.com/office/officeart/2005/8/layout/vList2"/>
    <dgm:cxn modelId="{43945B14-889A-4197-868E-5A4CF01F9493}" type="presParOf" srcId="{245C4D3F-B71E-46CE-A53F-317460D46EEA}" destId="{6CAEFB6E-83F8-43AF-A612-BF45284070BC}" srcOrd="4" destOrd="0" presId="urn:microsoft.com/office/officeart/2005/8/layout/vList2"/>
    <dgm:cxn modelId="{FB294C5C-CF76-4670-A3B2-6DD7A32FD087}" type="presParOf" srcId="{245C4D3F-B71E-46CE-A53F-317460D46EEA}" destId="{5F954863-F773-4BA4-BDC4-542A872B0E5F}" srcOrd="5" destOrd="0" presId="urn:microsoft.com/office/officeart/2005/8/layout/vList2"/>
    <dgm:cxn modelId="{2BC63932-2B7E-4F05-B3AA-0B27F11F4C54}" type="presParOf" srcId="{245C4D3F-B71E-46CE-A53F-317460D46EEA}" destId="{69DCD889-75F9-4B71-A55E-8834560BBA1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882C36-7038-4304-93B3-DEE25161ED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B4A055B-A6A0-49B5-A8E6-50F345EB9AAA}">
      <dgm:prSet custT="1"/>
      <dgm:spPr/>
      <dgm:t>
        <a:bodyPr/>
        <a:lstStyle/>
        <a:p>
          <a:r>
            <a:rPr lang="en-US" sz="2400" dirty="0">
              <a:latin typeface="+mj-lt"/>
            </a:rPr>
            <a:t>www.newh.org</a:t>
          </a:r>
        </a:p>
      </dgm:t>
    </dgm:pt>
    <dgm:pt modelId="{D36D1EEC-3A5D-4973-B094-4C1DEDC8ADCB}" type="parTrans" cxnId="{77385B50-0910-435E-ADBE-458B785EF380}">
      <dgm:prSet/>
      <dgm:spPr/>
      <dgm:t>
        <a:bodyPr/>
        <a:lstStyle/>
        <a:p>
          <a:endParaRPr lang="en-US"/>
        </a:p>
      </dgm:t>
    </dgm:pt>
    <dgm:pt modelId="{BC9CA2FB-F4C3-47A9-BBAD-17B4F2666CEE}" type="sibTrans" cxnId="{77385B50-0910-435E-ADBE-458B785EF380}">
      <dgm:prSet/>
      <dgm:spPr/>
      <dgm:t>
        <a:bodyPr/>
        <a:lstStyle/>
        <a:p>
          <a:endParaRPr lang="en-US"/>
        </a:p>
      </dgm:t>
    </dgm:pt>
    <dgm:pt modelId="{C860421F-8803-4FB5-8451-655E498CF388}">
      <dgm:prSet custT="1"/>
      <dgm:spPr/>
      <dgm:t>
        <a:bodyPr/>
        <a:lstStyle/>
        <a:p>
          <a:r>
            <a:rPr lang="en-US" sz="2400" dirty="0">
              <a:latin typeface="+mj-lt"/>
            </a:rPr>
            <a:t>Check it out for Chapter/Region happenings, membership information, Resource Directory, scholarship materials, Career Network and MORE!</a:t>
          </a:r>
        </a:p>
      </dgm:t>
    </dgm:pt>
    <dgm:pt modelId="{89DB41C1-525F-4940-895F-B7CF7C72F76E}" type="parTrans" cxnId="{362CC288-08CC-4F24-9241-797A5ABB4B53}">
      <dgm:prSet/>
      <dgm:spPr/>
      <dgm:t>
        <a:bodyPr/>
        <a:lstStyle/>
        <a:p>
          <a:endParaRPr lang="en-US"/>
        </a:p>
      </dgm:t>
    </dgm:pt>
    <dgm:pt modelId="{B226DC5E-67D5-41EC-9D8C-3EB54603F5D0}" type="sibTrans" cxnId="{362CC288-08CC-4F24-9241-797A5ABB4B53}">
      <dgm:prSet/>
      <dgm:spPr/>
      <dgm:t>
        <a:bodyPr/>
        <a:lstStyle/>
        <a:p>
          <a:endParaRPr lang="en-US"/>
        </a:p>
      </dgm:t>
    </dgm:pt>
    <dgm:pt modelId="{65374777-67D1-45EA-A518-8C0730AA0141}" type="pres">
      <dgm:prSet presAssocID="{11882C36-7038-4304-93B3-DEE25161ED5A}" presName="hierChild1" presStyleCnt="0">
        <dgm:presLayoutVars>
          <dgm:chPref val="1"/>
          <dgm:dir/>
          <dgm:animOne val="branch"/>
          <dgm:animLvl val="lvl"/>
          <dgm:resizeHandles/>
        </dgm:presLayoutVars>
      </dgm:prSet>
      <dgm:spPr/>
    </dgm:pt>
    <dgm:pt modelId="{BC90E8DE-2728-41A2-A526-D71FA992C08F}" type="pres">
      <dgm:prSet presAssocID="{CB4A055B-A6A0-49B5-A8E6-50F345EB9AAA}" presName="hierRoot1" presStyleCnt="0"/>
      <dgm:spPr/>
    </dgm:pt>
    <dgm:pt modelId="{9893AA96-DD31-4E41-9139-D82474BE8F36}" type="pres">
      <dgm:prSet presAssocID="{CB4A055B-A6A0-49B5-A8E6-50F345EB9AAA}" presName="composite" presStyleCnt="0"/>
      <dgm:spPr/>
    </dgm:pt>
    <dgm:pt modelId="{678C3AB6-EE43-4F91-B9A1-7022BA004EF9}" type="pres">
      <dgm:prSet presAssocID="{CB4A055B-A6A0-49B5-A8E6-50F345EB9AAA}" presName="background" presStyleLbl="node0" presStyleIdx="0" presStyleCnt="2"/>
      <dgm:spPr/>
    </dgm:pt>
    <dgm:pt modelId="{E674B5FA-1A80-4355-B636-A711E7B611E9}" type="pres">
      <dgm:prSet presAssocID="{CB4A055B-A6A0-49B5-A8E6-50F345EB9AAA}" presName="text" presStyleLbl="fgAcc0" presStyleIdx="0" presStyleCnt="2">
        <dgm:presLayoutVars>
          <dgm:chPref val="3"/>
        </dgm:presLayoutVars>
      </dgm:prSet>
      <dgm:spPr/>
    </dgm:pt>
    <dgm:pt modelId="{49196F8E-F509-470E-BA62-497DFA584D69}" type="pres">
      <dgm:prSet presAssocID="{CB4A055B-A6A0-49B5-A8E6-50F345EB9AAA}" presName="hierChild2" presStyleCnt="0"/>
      <dgm:spPr/>
    </dgm:pt>
    <dgm:pt modelId="{C9F33280-4750-4CC3-BA32-BFC45D4865C6}" type="pres">
      <dgm:prSet presAssocID="{C860421F-8803-4FB5-8451-655E498CF388}" presName="hierRoot1" presStyleCnt="0"/>
      <dgm:spPr/>
    </dgm:pt>
    <dgm:pt modelId="{2298FD17-D576-403D-AC50-D9CF54F7E003}" type="pres">
      <dgm:prSet presAssocID="{C860421F-8803-4FB5-8451-655E498CF388}" presName="composite" presStyleCnt="0"/>
      <dgm:spPr/>
    </dgm:pt>
    <dgm:pt modelId="{906A4BB5-8703-4EE0-8D3E-6328AC95AF52}" type="pres">
      <dgm:prSet presAssocID="{C860421F-8803-4FB5-8451-655E498CF388}" presName="background" presStyleLbl="node0" presStyleIdx="1" presStyleCnt="2"/>
      <dgm:spPr/>
    </dgm:pt>
    <dgm:pt modelId="{25F045B1-42E5-4D47-ABCA-73B98793EF02}" type="pres">
      <dgm:prSet presAssocID="{C860421F-8803-4FB5-8451-655E498CF388}" presName="text" presStyleLbl="fgAcc0" presStyleIdx="1" presStyleCnt="2">
        <dgm:presLayoutVars>
          <dgm:chPref val="3"/>
        </dgm:presLayoutVars>
      </dgm:prSet>
      <dgm:spPr/>
    </dgm:pt>
    <dgm:pt modelId="{943EE0AA-3F18-483E-852B-675355BC95D0}" type="pres">
      <dgm:prSet presAssocID="{C860421F-8803-4FB5-8451-655E498CF388}" presName="hierChild2" presStyleCnt="0"/>
      <dgm:spPr/>
    </dgm:pt>
  </dgm:ptLst>
  <dgm:cxnLst>
    <dgm:cxn modelId="{77385B50-0910-435E-ADBE-458B785EF380}" srcId="{11882C36-7038-4304-93B3-DEE25161ED5A}" destId="{CB4A055B-A6A0-49B5-A8E6-50F345EB9AAA}" srcOrd="0" destOrd="0" parTransId="{D36D1EEC-3A5D-4973-B094-4C1DEDC8ADCB}" sibTransId="{BC9CA2FB-F4C3-47A9-BBAD-17B4F2666CEE}"/>
    <dgm:cxn modelId="{8C78A782-0503-498A-98B7-8344AB0F84B6}" type="presOf" srcId="{11882C36-7038-4304-93B3-DEE25161ED5A}" destId="{65374777-67D1-45EA-A518-8C0730AA0141}" srcOrd="0" destOrd="0" presId="urn:microsoft.com/office/officeart/2005/8/layout/hierarchy1"/>
    <dgm:cxn modelId="{362CC288-08CC-4F24-9241-797A5ABB4B53}" srcId="{11882C36-7038-4304-93B3-DEE25161ED5A}" destId="{C860421F-8803-4FB5-8451-655E498CF388}" srcOrd="1" destOrd="0" parTransId="{89DB41C1-525F-4940-895F-B7CF7C72F76E}" sibTransId="{B226DC5E-67D5-41EC-9D8C-3EB54603F5D0}"/>
    <dgm:cxn modelId="{63F115D7-79AE-4B89-A189-C6CA12BCCADF}" type="presOf" srcId="{CB4A055B-A6A0-49B5-A8E6-50F345EB9AAA}" destId="{E674B5FA-1A80-4355-B636-A711E7B611E9}" srcOrd="0" destOrd="0" presId="urn:microsoft.com/office/officeart/2005/8/layout/hierarchy1"/>
    <dgm:cxn modelId="{36F13FF3-0BC5-4ADE-9822-A315F067108C}" type="presOf" srcId="{C860421F-8803-4FB5-8451-655E498CF388}" destId="{25F045B1-42E5-4D47-ABCA-73B98793EF02}" srcOrd="0" destOrd="0" presId="urn:microsoft.com/office/officeart/2005/8/layout/hierarchy1"/>
    <dgm:cxn modelId="{5D4B971C-2EFD-4559-8B92-3E76AD42C397}" type="presParOf" srcId="{65374777-67D1-45EA-A518-8C0730AA0141}" destId="{BC90E8DE-2728-41A2-A526-D71FA992C08F}" srcOrd="0" destOrd="0" presId="urn:microsoft.com/office/officeart/2005/8/layout/hierarchy1"/>
    <dgm:cxn modelId="{50CC12FC-BDCB-49A6-921B-2FF6D22E8D1F}" type="presParOf" srcId="{BC90E8DE-2728-41A2-A526-D71FA992C08F}" destId="{9893AA96-DD31-4E41-9139-D82474BE8F36}" srcOrd="0" destOrd="0" presId="urn:microsoft.com/office/officeart/2005/8/layout/hierarchy1"/>
    <dgm:cxn modelId="{5687FEC1-7502-4036-B093-2100492CB236}" type="presParOf" srcId="{9893AA96-DD31-4E41-9139-D82474BE8F36}" destId="{678C3AB6-EE43-4F91-B9A1-7022BA004EF9}" srcOrd="0" destOrd="0" presId="urn:microsoft.com/office/officeart/2005/8/layout/hierarchy1"/>
    <dgm:cxn modelId="{AAAC8929-4690-45C9-8160-DFEF166CEAE3}" type="presParOf" srcId="{9893AA96-DD31-4E41-9139-D82474BE8F36}" destId="{E674B5FA-1A80-4355-B636-A711E7B611E9}" srcOrd="1" destOrd="0" presId="urn:microsoft.com/office/officeart/2005/8/layout/hierarchy1"/>
    <dgm:cxn modelId="{158DBB87-A883-4C5F-B163-D820B05902FA}" type="presParOf" srcId="{BC90E8DE-2728-41A2-A526-D71FA992C08F}" destId="{49196F8E-F509-470E-BA62-497DFA584D69}" srcOrd="1" destOrd="0" presId="urn:microsoft.com/office/officeart/2005/8/layout/hierarchy1"/>
    <dgm:cxn modelId="{D30F0853-4E5E-4B3C-A61B-90374BAB96DB}" type="presParOf" srcId="{65374777-67D1-45EA-A518-8C0730AA0141}" destId="{C9F33280-4750-4CC3-BA32-BFC45D4865C6}" srcOrd="1" destOrd="0" presId="urn:microsoft.com/office/officeart/2005/8/layout/hierarchy1"/>
    <dgm:cxn modelId="{266FD6FA-B572-43B8-8C00-385537DD4A79}" type="presParOf" srcId="{C9F33280-4750-4CC3-BA32-BFC45D4865C6}" destId="{2298FD17-D576-403D-AC50-D9CF54F7E003}" srcOrd="0" destOrd="0" presId="urn:microsoft.com/office/officeart/2005/8/layout/hierarchy1"/>
    <dgm:cxn modelId="{151B887B-76F5-4D8E-9B7F-200C0D576EFC}" type="presParOf" srcId="{2298FD17-D576-403D-AC50-D9CF54F7E003}" destId="{906A4BB5-8703-4EE0-8D3E-6328AC95AF52}" srcOrd="0" destOrd="0" presId="urn:microsoft.com/office/officeart/2005/8/layout/hierarchy1"/>
    <dgm:cxn modelId="{332FB34B-779A-4E49-BB0E-226A312B4DBC}" type="presParOf" srcId="{2298FD17-D576-403D-AC50-D9CF54F7E003}" destId="{25F045B1-42E5-4D47-ABCA-73B98793EF02}" srcOrd="1" destOrd="0" presId="urn:microsoft.com/office/officeart/2005/8/layout/hierarchy1"/>
    <dgm:cxn modelId="{7C379320-8981-4558-A2E9-F6ED739E8B8D}" type="presParOf" srcId="{C9F33280-4750-4CC3-BA32-BFC45D4865C6}" destId="{943EE0AA-3F18-483E-852B-675355BC95D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857E0-779B-43D0-B790-5083C1D77E5F}">
      <dsp:nvSpPr>
        <dsp:cNvPr id="0" name=""/>
        <dsp:cNvSpPr/>
      </dsp:nvSpPr>
      <dsp:spPr>
        <a:xfrm>
          <a:off x="1010536" y="1087"/>
          <a:ext cx="2407622" cy="14445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Corporate Partners</a:t>
          </a:r>
        </a:p>
      </dsp:txBody>
      <dsp:txXfrm>
        <a:off x="1010536" y="1087"/>
        <a:ext cx="2407622" cy="1444573"/>
      </dsp:txXfrm>
    </dsp:sp>
    <dsp:sp modelId="{1080D68B-5F02-473E-826D-544471176A28}">
      <dsp:nvSpPr>
        <dsp:cNvPr id="0" name=""/>
        <dsp:cNvSpPr/>
      </dsp:nvSpPr>
      <dsp:spPr>
        <a:xfrm>
          <a:off x="3661569" y="0"/>
          <a:ext cx="2407622" cy="1444573"/>
        </a:xfrm>
        <a:prstGeom prst="rect">
          <a:avLst/>
        </a:prstGeom>
        <a:solidFill>
          <a:schemeClr val="accent5">
            <a:hueOff val="-476893"/>
            <a:satOff val="1649"/>
            <a:lumOff val="-3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marL="0" lvl="0" indent="0" algn="ctr" defTabSz="1422400">
            <a:lnSpc>
              <a:spcPct val="90000"/>
            </a:lnSpc>
            <a:spcBef>
              <a:spcPct val="0"/>
            </a:spcBef>
            <a:spcAft>
              <a:spcPct val="35000"/>
            </a:spcAft>
            <a:buNone/>
          </a:pPr>
          <a:endParaRPr lang="en-US" sz="3200" kern="1200" dirty="0">
            <a:latin typeface="+mj-lt"/>
          </a:endParaRPr>
        </a:p>
        <a:p>
          <a:pPr marL="0" lvl="0" indent="0" algn="ctr" defTabSz="1422400">
            <a:lnSpc>
              <a:spcPct val="100000"/>
            </a:lnSpc>
            <a:spcBef>
              <a:spcPct val="0"/>
            </a:spcBef>
            <a:spcAft>
              <a:spcPct val="35000"/>
            </a:spcAft>
            <a:buNone/>
          </a:pPr>
          <a:r>
            <a:rPr lang="en-US" sz="2300" kern="1200" dirty="0">
              <a:latin typeface="+mj-lt"/>
            </a:rPr>
            <a:t>Green Voice</a:t>
          </a:r>
        </a:p>
      </dsp:txBody>
      <dsp:txXfrm>
        <a:off x="3661569" y="0"/>
        <a:ext cx="2407622" cy="1444573"/>
      </dsp:txXfrm>
    </dsp:sp>
    <dsp:sp modelId="{8FC1DCE0-7544-4328-BAA1-419EADC95B9D}">
      <dsp:nvSpPr>
        <dsp:cNvPr id="0" name=""/>
        <dsp:cNvSpPr/>
      </dsp:nvSpPr>
      <dsp:spPr>
        <a:xfrm>
          <a:off x="6307305" y="1087"/>
          <a:ext cx="2407622" cy="1444573"/>
        </a:xfrm>
        <a:prstGeom prst="rect">
          <a:avLst/>
        </a:prstGeom>
        <a:solidFill>
          <a:schemeClr val="accent5">
            <a:hueOff val="-953786"/>
            <a:satOff val="3299"/>
            <a:lumOff val="-6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Media</a:t>
          </a:r>
        </a:p>
      </dsp:txBody>
      <dsp:txXfrm>
        <a:off x="6307305" y="1087"/>
        <a:ext cx="2407622" cy="1444573"/>
      </dsp:txXfrm>
    </dsp:sp>
    <dsp:sp modelId="{6A5DD0B8-D708-48D7-B3F9-EDB6A70F9265}">
      <dsp:nvSpPr>
        <dsp:cNvPr id="0" name=""/>
        <dsp:cNvSpPr/>
      </dsp:nvSpPr>
      <dsp:spPr>
        <a:xfrm>
          <a:off x="1010536" y="1686422"/>
          <a:ext cx="2407622" cy="1444573"/>
        </a:xfrm>
        <a:prstGeom prst="rect">
          <a:avLst/>
        </a:prstGeom>
        <a:solidFill>
          <a:schemeClr val="accent5">
            <a:hueOff val="-1430680"/>
            <a:satOff val="4948"/>
            <a:lumOff val="-9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Brand</a:t>
          </a:r>
        </a:p>
      </dsp:txBody>
      <dsp:txXfrm>
        <a:off x="1010536" y="1686422"/>
        <a:ext cx="2407622" cy="1444573"/>
      </dsp:txXfrm>
    </dsp:sp>
    <dsp:sp modelId="{56413D9B-FC3C-4D0A-AE0D-BF1CD8E40B2B}">
      <dsp:nvSpPr>
        <dsp:cNvPr id="0" name=""/>
        <dsp:cNvSpPr/>
      </dsp:nvSpPr>
      <dsp:spPr>
        <a:xfrm>
          <a:off x="3658920" y="1686422"/>
          <a:ext cx="2407622" cy="1444573"/>
        </a:xfrm>
        <a:prstGeom prst="rect">
          <a:avLst/>
        </a:prstGeom>
        <a:solidFill>
          <a:schemeClr val="accent5">
            <a:hueOff val="-1907573"/>
            <a:satOff val="6598"/>
            <a:lumOff val="-13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Design</a:t>
          </a:r>
        </a:p>
      </dsp:txBody>
      <dsp:txXfrm>
        <a:off x="3658920" y="1686422"/>
        <a:ext cx="2407622" cy="1444573"/>
      </dsp:txXfrm>
    </dsp:sp>
    <dsp:sp modelId="{41255B52-DD6E-4E2F-BD36-A1FEC6C5BA0C}">
      <dsp:nvSpPr>
        <dsp:cNvPr id="0" name=""/>
        <dsp:cNvSpPr/>
      </dsp:nvSpPr>
      <dsp:spPr>
        <a:xfrm>
          <a:off x="6307305" y="1686422"/>
          <a:ext cx="2407622" cy="1444573"/>
        </a:xfrm>
        <a:prstGeom prst="rect">
          <a:avLst/>
        </a:prstGeom>
        <a:solidFill>
          <a:schemeClr val="accent5">
            <a:hueOff val="-2384466"/>
            <a:satOff val="8247"/>
            <a:lumOff val="-1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endParaRPr lang="en-US" sz="2000" kern="1200" dirty="0">
            <a:latin typeface="+mj-lt"/>
          </a:endParaRPr>
        </a:p>
        <a:p>
          <a:pPr marL="0" lvl="0" indent="0" algn="ctr" defTabSz="889000">
            <a:lnSpc>
              <a:spcPct val="90000"/>
            </a:lnSpc>
            <a:spcBef>
              <a:spcPct val="0"/>
            </a:spcBef>
            <a:spcAft>
              <a:spcPct val="35000"/>
            </a:spcAft>
            <a:buNone/>
          </a:pPr>
          <a:r>
            <a:rPr lang="en-US" sz="2300" kern="1200" dirty="0">
              <a:latin typeface="+mj-lt"/>
            </a:rPr>
            <a:t>International</a:t>
          </a:r>
        </a:p>
      </dsp:txBody>
      <dsp:txXfrm>
        <a:off x="6307305" y="1686422"/>
        <a:ext cx="2407622" cy="14445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61E04-8054-4547-856D-F219F2DC14EE}">
      <dsp:nvSpPr>
        <dsp:cNvPr id="0" name=""/>
        <dsp:cNvSpPr/>
      </dsp:nvSpPr>
      <dsp:spPr>
        <a:xfrm>
          <a:off x="0" y="0"/>
          <a:ext cx="5160963" cy="7270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5–6-person Steering Committee – required to meet once a quarter</a:t>
          </a:r>
        </a:p>
      </dsp:txBody>
      <dsp:txXfrm>
        <a:off x="35493" y="35493"/>
        <a:ext cx="5089977" cy="656082"/>
      </dsp:txXfrm>
    </dsp:sp>
    <dsp:sp modelId="{9100165D-87E0-4D82-B5DC-D375598E03ED}">
      <dsp:nvSpPr>
        <dsp:cNvPr id="0" name=""/>
        <dsp:cNvSpPr/>
      </dsp:nvSpPr>
      <dsp:spPr>
        <a:xfrm>
          <a:off x="0" y="743594"/>
          <a:ext cx="5160963" cy="6294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No checking account</a:t>
          </a:r>
        </a:p>
      </dsp:txBody>
      <dsp:txXfrm>
        <a:off x="30726" y="774320"/>
        <a:ext cx="5099511" cy="567969"/>
      </dsp:txXfrm>
    </dsp:sp>
    <dsp:sp modelId="{6CAEFB6E-83F8-43AF-A612-BF45284070BC}">
      <dsp:nvSpPr>
        <dsp:cNvPr id="0" name=""/>
        <dsp:cNvSpPr/>
      </dsp:nvSpPr>
      <dsp:spPr>
        <a:xfrm>
          <a:off x="0" y="1402136"/>
          <a:ext cx="5160963" cy="9420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Hold 3-4 programming/networking (no-host) events per year </a:t>
          </a:r>
        </a:p>
      </dsp:txBody>
      <dsp:txXfrm>
        <a:off x="45985" y="1448121"/>
        <a:ext cx="5068993" cy="850040"/>
      </dsp:txXfrm>
    </dsp:sp>
    <dsp:sp modelId="{69DCD889-75F9-4B71-A55E-8834560BBA14}">
      <dsp:nvSpPr>
        <dsp:cNvPr id="0" name=""/>
        <dsp:cNvSpPr/>
      </dsp:nvSpPr>
      <dsp:spPr>
        <a:xfrm>
          <a:off x="0" y="2357010"/>
          <a:ext cx="5160963" cy="9894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mj-lt"/>
            </a:rPr>
            <a:t>If the Regional Group does not have the funds in its scholarship account, NEWH, Inc. will subsidize one $2,500 scholarship award annually</a:t>
          </a:r>
        </a:p>
      </dsp:txBody>
      <dsp:txXfrm>
        <a:off x="48299" y="2405309"/>
        <a:ext cx="5064365" cy="892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C3AB6-EE43-4F91-B9A1-7022BA004EF9}">
      <dsp:nvSpPr>
        <dsp:cNvPr id="0" name=""/>
        <dsp:cNvSpPr/>
      </dsp:nvSpPr>
      <dsp:spPr>
        <a:xfrm>
          <a:off x="1320"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4B5FA-1A80-4355-B636-A711E7B611E9}">
      <dsp:nvSpPr>
        <dsp:cNvPr id="0" name=""/>
        <dsp:cNvSpPr/>
      </dsp:nvSpPr>
      <dsp:spPr>
        <a:xfrm>
          <a:off x="516452"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www.newh.org</a:t>
          </a:r>
        </a:p>
      </dsp:txBody>
      <dsp:txXfrm>
        <a:off x="602678" y="596871"/>
        <a:ext cx="4463730" cy="2771523"/>
      </dsp:txXfrm>
    </dsp:sp>
    <dsp:sp modelId="{906A4BB5-8703-4EE0-8D3E-6328AC95AF52}">
      <dsp:nvSpPr>
        <dsp:cNvPr id="0" name=""/>
        <dsp:cNvSpPr/>
      </dsp:nvSpPr>
      <dsp:spPr>
        <a:xfrm>
          <a:off x="5667765" y="21270"/>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045B1-42E5-4D47-ABCA-73B98793EF02}">
      <dsp:nvSpPr>
        <dsp:cNvPr id="0" name=""/>
        <dsp:cNvSpPr/>
      </dsp:nvSpPr>
      <dsp:spPr>
        <a:xfrm>
          <a:off x="6182897" y="510645"/>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Check it out for Chapter/Region happenings, membership information, Resource Directory, scholarship materials, Career Network and MORE!</a:t>
          </a:r>
        </a:p>
      </dsp:txBody>
      <dsp:txXfrm>
        <a:off x="6269123" y="596871"/>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33589-635F-393B-09D1-CD6301BEF64F}"/>
              </a:ext>
            </a:extLst>
          </p:cNvPr>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4C3F42C6-048E-A5D4-2CC4-DA1BDE500F8C}"/>
              </a:ext>
            </a:extLst>
          </p:cNvPr>
          <p:cNvSpPr>
            <a:spLocks noGrp="1"/>
          </p:cNvSpPr>
          <p:nvPr>
            <p:ph type="dt" sz="quarter" idx="1"/>
          </p:nvPr>
        </p:nvSpPr>
        <p:spPr>
          <a:xfrm>
            <a:off x="3978132" y="1"/>
            <a:ext cx="3043343" cy="467072"/>
          </a:xfrm>
          <a:prstGeom prst="rect">
            <a:avLst/>
          </a:prstGeom>
        </p:spPr>
        <p:txBody>
          <a:bodyPr vert="horz" lIns="93324" tIns="46662" rIns="93324" bIns="46662" rtlCol="0"/>
          <a:lstStyle>
            <a:lvl1pPr algn="r">
              <a:defRPr sz="1200"/>
            </a:lvl1pPr>
          </a:lstStyle>
          <a:p>
            <a:fld id="{9352C321-1596-49A2-8609-D407162C772A}" type="datetimeFigureOut">
              <a:rPr lang="en-US" smtClean="0"/>
              <a:t>6/17/2024</a:t>
            </a:fld>
            <a:endParaRPr lang="en-US" dirty="0"/>
          </a:p>
        </p:txBody>
      </p:sp>
      <p:sp>
        <p:nvSpPr>
          <p:cNvPr id="4" name="Footer Placeholder 3">
            <a:extLst>
              <a:ext uri="{FF2B5EF4-FFF2-40B4-BE49-F238E27FC236}">
                <a16:creationId xmlns:a16="http://schemas.microsoft.com/office/drawing/2014/main" id="{16A60AF8-FE26-46C5-90F9-D8D6C3187821}"/>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C7F2E8-A242-E35B-0CCA-051FD8BB2802}"/>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99887ED-0B7E-429B-A7E3-2E5F5C31B63B}" type="slidenum">
              <a:rPr lang="en-US" smtClean="0"/>
              <a:t>‹#›</a:t>
            </a:fld>
            <a:endParaRPr lang="en-US" dirty="0"/>
          </a:p>
        </p:txBody>
      </p:sp>
    </p:spTree>
    <p:extLst>
      <p:ext uri="{BB962C8B-B14F-4D97-AF65-F5344CB8AC3E}">
        <p14:creationId xmlns:p14="http://schemas.microsoft.com/office/powerpoint/2010/main" val="1008043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1"/>
            <a:ext cx="3043343" cy="467072"/>
          </a:xfrm>
          <a:prstGeom prst="rect">
            <a:avLst/>
          </a:prstGeom>
        </p:spPr>
        <p:txBody>
          <a:bodyPr vert="horz" lIns="93324" tIns="46662" rIns="93324" bIns="46662" rtlCol="0"/>
          <a:lstStyle>
            <a:lvl1pPr algn="r">
              <a:defRPr sz="1200"/>
            </a:lvl1pPr>
          </a:lstStyle>
          <a:p>
            <a:fld id="{03C38E09-5591-44E2-80B0-C18B2F198FAF}" type="datetimeFigureOut">
              <a:rPr lang="en-US" smtClean="0"/>
              <a:t>6/17/2024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096F648-B397-4947-BFA2-2FA298B64D6B}" type="slidenum">
              <a:rPr lang="en-US" smtClean="0"/>
              <a:t>‹#›</a:t>
            </a:fld>
            <a:endParaRPr lang="en-US" dirty="0"/>
          </a:p>
        </p:txBody>
      </p:sp>
    </p:spTree>
    <p:extLst>
      <p:ext uri="{BB962C8B-B14F-4D97-AF65-F5344CB8AC3E}">
        <p14:creationId xmlns:p14="http://schemas.microsoft.com/office/powerpoint/2010/main" val="136295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a:t>
            </a:fld>
            <a:endParaRPr lang="en-US" dirty="0"/>
          </a:p>
        </p:txBody>
      </p:sp>
    </p:spTree>
    <p:extLst>
      <p:ext uri="{BB962C8B-B14F-4D97-AF65-F5344CB8AC3E}">
        <p14:creationId xmlns:p14="http://schemas.microsoft.com/office/powerpoint/2010/main" val="423723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10</a:t>
            </a:fld>
            <a:endParaRPr lang="en-US" dirty="0"/>
          </a:p>
        </p:txBody>
      </p:sp>
    </p:spTree>
    <p:extLst>
      <p:ext uri="{BB962C8B-B14F-4D97-AF65-F5344CB8AC3E}">
        <p14:creationId xmlns:p14="http://schemas.microsoft.com/office/powerpoint/2010/main" val="318691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Emailed Trisha 9/6</a:t>
            </a:r>
          </a:p>
        </p:txBody>
      </p:sp>
      <p:sp>
        <p:nvSpPr>
          <p:cNvPr id="4" name="Slide Number Placeholder 3"/>
          <p:cNvSpPr>
            <a:spLocks noGrp="1"/>
          </p:cNvSpPr>
          <p:nvPr>
            <p:ph type="sldNum" sz="quarter" idx="5"/>
          </p:nvPr>
        </p:nvSpPr>
        <p:spPr/>
        <p:txBody>
          <a:bodyPr/>
          <a:lstStyle/>
          <a:p>
            <a:fld id="{E096F648-B397-4947-BFA2-2FA298B64D6B}" type="slidenum">
              <a:rPr lang="en-US" smtClean="0"/>
              <a:t>11</a:t>
            </a:fld>
            <a:endParaRPr lang="en-US" dirty="0"/>
          </a:p>
        </p:txBody>
      </p:sp>
    </p:spTree>
    <p:extLst>
      <p:ext uri="{BB962C8B-B14F-4D97-AF65-F5344CB8AC3E}">
        <p14:creationId xmlns:p14="http://schemas.microsoft.com/office/powerpoint/2010/main" val="1469949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12</a:t>
            </a:fld>
            <a:endParaRPr lang="en-US" dirty="0"/>
          </a:p>
        </p:txBody>
      </p:sp>
    </p:spTree>
    <p:extLst>
      <p:ext uri="{BB962C8B-B14F-4D97-AF65-F5344CB8AC3E}">
        <p14:creationId xmlns:p14="http://schemas.microsoft.com/office/powerpoint/2010/main" val="476350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13</a:t>
            </a:fld>
            <a:endParaRPr lang="en-US" dirty="0"/>
          </a:p>
        </p:txBody>
      </p:sp>
    </p:spTree>
    <p:extLst>
      <p:ext uri="{BB962C8B-B14F-4D97-AF65-F5344CB8AC3E}">
        <p14:creationId xmlns:p14="http://schemas.microsoft.com/office/powerpoint/2010/main" val="290998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14</a:t>
            </a:fld>
            <a:endParaRPr lang="en-US" dirty="0"/>
          </a:p>
        </p:txBody>
      </p:sp>
    </p:spTree>
    <p:extLst>
      <p:ext uri="{BB962C8B-B14F-4D97-AF65-F5344CB8AC3E}">
        <p14:creationId xmlns:p14="http://schemas.microsoft.com/office/powerpoint/2010/main" val="348725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15</a:t>
            </a:fld>
            <a:endParaRPr lang="en-US" dirty="0"/>
          </a:p>
        </p:txBody>
      </p:sp>
    </p:spTree>
    <p:extLst>
      <p:ext uri="{BB962C8B-B14F-4D97-AF65-F5344CB8AC3E}">
        <p14:creationId xmlns:p14="http://schemas.microsoft.com/office/powerpoint/2010/main" val="11361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16</a:t>
            </a:fld>
            <a:endParaRPr lang="en-US" dirty="0"/>
          </a:p>
        </p:txBody>
      </p:sp>
    </p:spTree>
    <p:extLst>
      <p:ext uri="{BB962C8B-B14F-4D97-AF65-F5344CB8AC3E}">
        <p14:creationId xmlns:p14="http://schemas.microsoft.com/office/powerpoint/2010/main" val="135718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Emailed Trisha 9/6</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17</a:t>
            </a:fld>
            <a:endParaRPr lang="en-US" dirty="0"/>
          </a:p>
        </p:txBody>
      </p:sp>
    </p:spTree>
    <p:extLst>
      <p:ext uri="{BB962C8B-B14F-4D97-AF65-F5344CB8AC3E}">
        <p14:creationId xmlns:p14="http://schemas.microsoft.com/office/powerpoint/2010/main" val="3606172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18</a:t>
            </a:fld>
            <a:endParaRPr lang="en-US" dirty="0"/>
          </a:p>
        </p:txBody>
      </p:sp>
    </p:spTree>
    <p:extLst>
      <p:ext uri="{BB962C8B-B14F-4D97-AF65-F5344CB8AC3E}">
        <p14:creationId xmlns:p14="http://schemas.microsoft.com/office/powerpoint/2010/main" val="1216507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96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a:t>
            </a:fld>
            <a:endParaRPr lang="en-US" dirty="0"/>
          </a:p>
        </p:txBody>
      </p:sp>
    </p:spTree>
    <p:extLst>
      <p:ext uri="{BB962C8B-B14F-4D97-AF65-F5344CB8AC3E}">
        <p14:creationId xmlns:p14="http://schemas.microsoft.com/office/powerpoint/2010/main" val="4284328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89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21</a:t>
            </a:fld>
            <a:endParaRPr lang="en-US" dirty="0"/>
          </a:p>
        </p:txBody>
      </p:sp>
    </p:spTree>
    <p:extLst>
      <p:ext uri="{BB962C8B-B14F-4D97-AF65-F5344CB8AC3E}">
        <p14:creationId xmlns:p14="http://schemas.microsoft.com/office/powerpoint/2010/main" val="164913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570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27</a:t>
            </a:fld>
            <a:endParaRPr lang="en-US" dirty="0"/>
          </a:p>
        </p:txBody>
      </p:sp>
    </p:spTree>
    <p:extLst>
      <p:ext uri="{BB962C8B-B14F-4D97-AF65-F5344CB8AC3E}">
        <p14:creationId xmlns:p14="http://schemas.microsoft.com/office/powerpoint/2010/main" val="121662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28</a:t>
            </a:fld>
            <a:endParaRPr lang="en-US" dirty="0"/>
          </a:p>
        </p:txBody>
      </p:sp>
    </p:spTree>
    <p:extLst>
      <p:ext uri="{BB962C8B-B14F-4D97-AF65-F5344CB8AC3E}">
        <p14:creationId xmlns:p14="http://schemas.microsoft.com/office/powerpoint/2010/main" val="1576910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30</a:t>
            </a:fld>
            <a:endParaRPr lang="en-US" dirty="0"/>
          </a:p>
        </p:txBody>
      </p:sp>
    </p:spTree>
    <p:extLst>
      <p:ext uri="{BB962C8B-B14F-4D97-AF65-F5344CB8AC3E}">
        <p14:creationId xmlns:p14="http://schemas.microsoft.com/office/powerpoint/2010/main" val="1340858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31</a:t>
            </a:fld>
            <a:endParaRPr lang="en-US" dirty="0"/>
          </a:p>
        </p:txBody>
      </p:sp>
    </p:spTree>
    <p:extLst>
      <p:ext uri="{BB962C8B-B14F-4D97-AF65-F5344CB8AC3E}">
        <p14:creationId xmlns:p14="http://schemas.microsoft.com/office/powerpoint/2010/main" val="36782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32</a:t>
            </a:fld>
            <a:endParaRPr lang="en-US" dirty="0"/>
          </a:p>
        </p:txBody>
      </p:sp>
    </p:spTree>
    <p:extLst>
      <p:ext uri="{BB962C8B-B14F-4D97-AF65-F5344CB8AC3E}">
        <p14:creationId xmlns:p14="http://schemas.microsoft.com/office/powerpoint/2010/main" val="333317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33</a:t>
            </a:fld>
            <a:endParaRPr lang="en-US" dirty="0"/>
          </a:p>
        </p:txBody>
      </p:sp>
    </p:spTree>
    <p:extLst>
      <p:ext uri="{BB962C8B-B14F-4D97-AF65-F5344CB8AC3E}">
        <p14:creationId xmlns:p14="http://schemas.microsoft.com/office/powerpoint/2010/main" val="2458392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34</a:t>
            </a:fld>
            <a:endParaRPr lang="en-US" dirty="0"/>
          </a:p>
        </p:txBody>
      </p:sp>
    </p:spTree>
    <p:extLst>
      <p:ext uri="{BB962C8B-B14F-4D97-AF65-F5344CB8AC3E}">
        <p14:creationId xmlns:p14="http://schemas.microsoft.com/office/powerpoint/2010/main" val="395254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a:t>
            </a:fld>
            <a:endParaRPr lang="en-US" dirty="0"/>
          </a:p>
        </p:txBody>
      </p:sp>
    </p:spTree>
    <p:extLst>
      <p:ext uri="{BB962C8B-B14F-4D97-AF65-F5344CB8AC3E}">
        <p14:creationId xmlns:p14="http://schemas.microsoft.com/office/powerpoint/2010/main" val="548875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35</a:t>
            </a:fld>
            <a:endParaRPr lang="en-US" dirty="0"/>
          </a:p>
        </p:txBody>
      </p:sp>
    </p:spTree>
    <p:extLst>
      <p:ext uri="{BB962C8B-B14F-4D97-AF65-F5344CB8AC3E}">
        <p14:creationId xmlns:p14="http://schemas.microsoft.com/office/powerpoint/2010/main" val="268355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36</a:t>
            </a:fld>
            <a:endParaRPr lang="en-US" dirty="0"/>
          </a:p>
        </p:txBody>
      </p:sp>
    </p:spTree>
    <p:extLst>
      <p:ext uri="{BB962C8B-B14F-4D97-AF65-F5344CB8AC3E}">
        <p14:creationId xmlns:p14="http://schemas.microsoft.com/office/powerpoint/2010/main" val="2654672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37</a:t>
            </a:fld>
            <a:endParaRPr lang="en-US" dirty="0"/>
          </a:p>
        </p:txBody>
      </p:sp>
    </p:spTree>
    <p:extLst>
      <p:ext uri="{BB962C8B-B14F-4D97-AF65-F5344CB8AC3E}">
        <p14:creationId xmlns:p14="http://schemas.microsoft.com/office/powerpoint/2010/main" val="2626176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tweak</a:t>
            </a:r>
          </a:p>
        </p:txBody>
      </p:sp>
      <p:sp>
        <p:nvSpPr>
          <p:cNvPr id="4" name="Slide Number Placeholder 3"/>
          <p:cNvSpPr>
            <a:spLocks noGrp="1"/>
          </p:cNvSpPr>
          <p:nvPr>
            <p:ph type="sldNum" sz="quarter" idx="5"/>
          </p:nvPr>
        </p:nvSpPr>
        <p:spPr/>
        <p:txBody>
          <a:bodyPr/>
          <a:lstStyle/>
          <a:p>
            <a:fld id="{E096F648-B397-4947-BFA2-2FA298B64D6B}" type="slidenum">
              <a:rPr lang="en-US" smtClean="0"/>
              <a:t>38</a:t>
            </a:fld>
            <a:endParaRPr lang="en-US" dirty="0"/>
          </a:p>
        </p:txBody>
      </p:sp>
    </p:spTree>
    <p:extLst>
      <p:ext uri="{BB962C8B-B14F-4D97-AF65-F5344CB8AC3E}">
        <p14:creationId xmlns:p14="http://schemas.microsoft.com/office/powerpoint/2010/main" val="1463653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39</a:t>
            </a:fld>
            <a:endParaRPr lang="en-US" dirty="0"/>
          </a:p>
        </p:txBody>
      </p:sp>
    </p:spTree>
    <p:extLst>
      <p:ext uri="{BB962C8B-B14F-4D97-AF65-F5344CB8AC3E}">
        <p14:creationId xmlns:p14="http://schemas.microsoft.com/office/powerpoint/2010/main" val="328686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40</a:t>
            </a:fld>
            <a:endParaRPr lang="en-US" dirty="0"/>
          </a:p>
        </p:txBody>
      </p:sp>
    </p:spTree>
    <p:extLst>
      <p:ext uri="{BB962C8B-B14F-4D97-AF65-F5344CB8AC3E}">
        <p14:creationId xmlns:p14="http://schemas.microsoft.com/office/powerpoint/2010/main" val="571101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42</a:t>
            </a:fld>
            <a:endParaRPr lang="en-US" dirty="0"/>
          </a:p>
        </p:txBody>
      </p:sp>
    </p:spTree>
    <p:extLst>
      <p:ext uri="{BB962C8B-B14F-4D97-AF65-F5344CB8AC3E}">
        <p14:creationId xmlns:p14="http://schemas.microsoft.com/office/powerpoint/2010/main" val="63517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43</a:t>
            </a:fld>
            <a:endParaRPr lang="en-US" dirty="0"/>
          </a:p>
        </p:txBody>
      </p:sp>
    </p:spTree>
    <p:extLst>
      <p:ext uri="{BB962C8B-B14F-4D97-AF65-F5344CB8AC3E}">
        <p14:creationId xmlns:p14="http://schemas.microsoft.com/office/powerpoint/2010/main" val="1740880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44</a:t>
            </a:fld>
            <a:endParaRPr lang="en-US" dirty="0"/>
          </a:p>
        </p:txBody>
      </p:sp>
    </p:spTree>
    <p:extLst>
      <p:ext uri="{BB962C8B-B14F-4D97-AF65-F5344CB8AC3E}">
        <p14:creationId xmlns:p14="http://schemas.microsoft.com/office/powerpoint/2010/main" val="2966867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46</a:t>
            </a:fld>
            <a:endParaRPr lang="en-US" dirty="0"/>
          </a:p>
        </p:txBody>
      </p:sp>
    </p:spTree>
    <p:extLst>
      <p:ext uri="{BB962C8B-B14F-4D97-AF65-F5344CB8AC3E}">
        <p14:creationId xmlns:p14="http://schemas.microsoft.com/office/powerpoint/2010/main" val="348125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a:t>
            </a:fld>
            <a:endParaRPr lang="en-US" dirty="0"/>
          </a:p>
        </p:txBody>
      </p:sp>
    </p:spTree>
    <p:extLst>
      <p:ext uri="{BB962C8B-B14F-4D97-AF65-F5344CB8AC3E}">
        <p14:creationId xmlns:p14="http://schemas.microsoft.com/office/powerpoint/2010/main" val="1889566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47</a:t>
            </a:fld>
            <a:endParaRPr lang="en-US" dirty="0"/>
          </a:p>
        </p:txBody>
      </p:sp>
    </p:spTree>
    <p:extLst>
      <p:ext uri="{BB962C8B-B14F-4D97-AF65-F5344CB8AC3E}">
        <p14:creationId xmlns:p14="http://schemas.microsoft.com/office/powerpoint/2010/main" val="466292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48</a:t>
            </a:fld>
            <a:endParaRPr lang="en-US" dirty="0"/>
          </a:p>
        </p:txBody>
      </p:sp>
    </p:spTree>
    <p:extLst>
      <p:ext uri="{BB962C8B-B14F-4D97-AF65-F5344CB8AC3E}">
        <p14:creationId xmlns:p14="http://schemas.microsoft.com/office/powerpoint/2010/main" val="412160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6618">
              <a:defRPr/>
            </a:pPr>
            <a:fld id="{E096F648-B397-4947-BFA2-2FA298B64D6B}" type="slidenum">
              <a:rPr lang="en-US">
                <a:solidFill>
                  <a:prstClr val="black"/>
                </a:solidFill>
                <a:latin typeface="Calibri" panose="020F0502020204030204"/>
              </a:rPr>
              <a:pPr defTabSz="466618">
                <a:defRPr/>
              </a:pPr>
              <a:t>49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4303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7C306A89-82BC-85D4-FEA0-B57D13B38B1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2C2FD5D1-0EF7-5F21-78A5-AF9EF1FEDE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9028" name="Header Placeholder 3">
            <a:extLst>
              <a:ext uri="{FF2B5EF4-FFF2-40B4-BE49-F238E27FC236}">
                <a16:creationId xmlns:a16="http://schemas.microsoft.com/office/drawing/2014/main" id="{213451CF-53D6-9AB0-6767-7D67210EFBD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56635" indent="-290017">
              <a:defRPr sz="2400" b="1">
                <a:solidFill>
                  <a:schemeClr val="tx1"/>
                </a:solidFill>
                <a:latin typeface="Times New Roman" panose="02020603050405020304" pitchFamily="18" charset="0"/>
              </a:defRPr>
            </a:lvl2pPr>
            <a:lvl3pPr marL="1164926" indent="-231689">
              <a:defRPr sz="2400" b="1">
                <a:solidFill>
                  <a:schemeClr val="tx1"/>
                </a:solidFill>
                <a:latin typeface="Times New Roman" panose="02020603050405020304" pitchFamily="18" charset="0"/>
              </a:defRPr>
            </a:lvl3pPr>
            <a:lvl4pPr marL="1631544" indent="-231689">
              <a:defRPr sz="2400" b="1">
                <a:solidFill>
                  <a:schemeClr val="tx1"/>
                </a:solidFill>
                <a:latin typeface="Times New Roman" panose="02020603050405020304" pitchFamily="18" charset="0"/>
              </a:defRPr>
            </a:lvl4pPr>
            <a:lvl5pPr marL="2098163" indent="-231689">
              <a:defRPr sz="2400" b="1">
                <a:solidFill>
                  <a:schemeClr val="tx1"/>
                </a:solidFill>
                <a:latin typeface="Times New Roman" panose="02020603050405020304" pitchFamily="18" charset="0"/>
              </a:defRPr>
            </a:lvl5pPr>
            <a:lvl6pPr marL="2564781" indent="-231689" eaLnBrk="0" fontAlgn="base" hangingPunct="0">
              <a:spcBef>
                <a:spcPct val="0"/>
              </a:spcBef>
              <a:spcAft>
                <a:spcPct val="0"/>
              </a:spcAft>
              <a:defRPr sz="2400" b="1">
                <a:solidFill>
                  <a:schemeClr val="tx1"/>
                </a:solidFill>
                <a:latin typeface="Times New Roman" panose="02020603050405020304" pitchFamily="18" charset="0"/>
              </a:defRPr>
            </a:lvl6pPr>
            <a:lvl7pPr marL="3031399" indent="-231689" eaLnBrk="0" fontAlgn="base" hangingPunct="0">
              <a:spcBef>
                <a:spcPct val="0"/>
              </a:spcBef>
              <a:spcAft>
                <a:spcPct val="0"/>
              </a:spcAft>
              <a:defRPr sz="2400" b="1">
                <a:solidFill>
                  <a:schemeClr val="tx1"/>
                </a:solidFill>
                <a:latin typeface="Times New Roman" panose="02020603050405020304" pitchFamily="18" charset="0"/>
              </a:defRPr>
            </a:lvl7pPr>
            <a:lvl8pPr marL="3498018" indent="-231689" eaLnBrk="0" fontAlgn="base" hangingPunct="0">
              <a:spcBef>
                <a:spcPct val="0"/>
              </a:spcBef>
              <a:spcAft>
                <a:spcPct val="0"/>
              </a:spcAft>
              <a:defRPr sz="2400" b="1">
                <a:solidFill>
                  <a:schemeClr val="tx1"/>
                </a:solidFill>
                <a:latin typeface="Times New Roman" panose="02020603050405020304" pitchFamily="18" charset="0"/>
              </a:defRPr>
            </a:lvl8pPr>
            <a:lvl9pPr marL="3964636" indent="-231689"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200" b="0" dirty="0"/>
              <a:t>Board Training</a:t>
            </a:r>
          </a:p>
        </p:txBody>
      </p:sp>
      <p:sp>
        <p:nvSpPr>
          <p:cNvPr id="129029" name="Slide Number Placeholder 4">
            <a:extLst>
              <a:ext uri="{FF2B5EF4-FFF2-40B4-BE49-F238E27FC236}">
                <a16:creationId xmlns:a16="http://schemas.microsoft.com/office/drawing/2014/main" id="{B13DF3D5-8E43-8C36-8BC2-C37782EE5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anose="02020603050405020304" pitchFamily="18" charset="0"/>
              </a:defRPr>
            </a:lvl1pPr>
            <a:lvl2pPr marL="756635" indent="-290017">
              <a:defRPr sz="2400" b="1">
                <a:solidFill>
                  <a:schemeClr val="tx1"/>
                </a:solidFill>
                <a:latin typeface="Times New Roman" panose="02020603050405020304" pitchFamily="18" charset="0"/>
              </a:defRPr>
            </a:lvl2pPr>
            <a:lvl3pPr marL="1164926" indent="-231689">
              <a:defRPr sz="2400" b="1">
                <a:solidFill>
                  <a:schemeClr val="tx1"/>
                </a:solidFill>
                <a:latin typeface="Times New Roman" panose="02020603050405020304" pitchFamily="18" charset="0"/>
              </a:defRPr>
            </a:lvl3pPr>
            <a:lvl4pPr marL="1631544" indent="-231689">
              <a:defRPr sz="2400" b="1">
                <a:solidFill>
                  <a:schemeClr val="tx1"/>
                </a:solidFill>
                <a:latin typeface="Times New Roman" panose="02020603050405020304" pitchFamily="18" charset="0"/>
              </a:defRPr>
            </a:lvl4pPr>
            <a:lvl5pPr marL="2098163" indent="-231689">
              <a:defRPr sz="2400" b="1">
                <a:solidFill>
                  <a:schemeClr val="tx1"/>
                </a:solidFill>
                <a:latin typeface="Times New Roman" panose="02020603050405020304" pitchFamily="18" charset="0"/>
              </a:defRPr>
            </a:lvl5pPr>
            <a:lvl6pPr marL="2564781" indent="-231689" eaLnBrk="0" fontAlgn="base" hangingPunct="0">
              <a:spcBef>
                <a:spcPct val="0"/>
              </a:spcBef>
              <a:spcAft>
                <a:spcPct val="0"/>
              </a:spcAft>
              <a:defRPr sz="2400" b="1">
                <a:solidFill>
                  <a:schemeClr val="tx1"/>
                </a:solidFill>
                <a:latin typeface="Times New Roman" panose="02020603050405020304" pitchFamily="18" charset="0"/>
              </a:defRPr>
            </a:lvl6pPr>
            <a:lvl7pPr marL="3031399" indent="-231689" eaLnBrk="0" fontAlgn="base" hangingPunct="0">
              <a:spcBef>
                <a:spcPct val="0"/>
              </a:spcBef>
              <a:spcAft>
                <a:spcPct val="0"/>
              </a:spcAft>
              <a:defRPr sz="2400" b="1">
                <a:solidFill>
                  <a:schemeClr val="tx1"/>
                </a:solidFill>
                <a:latin typeface="Times New Roman" panose="02020603050405020304" pitchFamily="18" charset="0"/>
              </a:defRPr>
            </a:lvl7pPr>
            <a:lvl8pPr marL="3498018" indent="-231689" eaLnBrk="0" fontAlgn="base" hangingPunct="0">
              <a:spcBef>
                <a:spcPct val="0"/>
              </a:spcBef>
              <a:spcAft>
                <a:spcPct val="0"/>
              </a:spcAft>
              <a:defRPr sz="2400" b="1">
                <a:solidFill>
                  <a:schemeClr val="tx1"/>
                </a:solidFill>
                <a:latin typeface="Times New Roman" panose="02020603050405020304" pitchFamily="18" charset="0"/>
              </a:defRPr>
            </a:lvl8pPr>
            <a:lvl9pPr marL="3964636" indent="-231689" eaLnBrk="0" fontAlgn="base" hangingPunct="0">
              <a:spcBef>
                <a:spcPct val="0"/>
              </a:spcBef>
              <a:spcAft>
                <a:spcPct val="0"/>
              </a:spcAft>
              <a:defRPr sz="2400" b="1">
                <a:solidFill>
                  <a:schemeClr val="tx1"/>
                </a:solidFill>
                <a:latin typeface="Times New Roman" panose="02020603050405020304" pitchFamily="18" charset="0"/>
              </a:defRPr>
            </a:lvl9pPr>
          </a:lstStyle>
          <a:p>
            <a:fld id="{5DC88CCF-03D4-44F5-A73C-A81E3DA6AE2A}" type="slidenum">
              <a:rPr lang="en-US" altLang="en-US" sz="1200" b="0"/>
              <a:pPr/>
              <a:t>50</a:t>
            </a:fld>
            <a:endParaRPr lang="en-US" altLang="en-US" sz="1200" b="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51</a:t>
            </a:fld>
            <a:endParaRPr lang="en-US" dirty="0"/>
          </a:p>
        </p:txBody>
      </p:sp>
    </p:spTree>
    <p:extLst>
      <p:ext uri="{BB962C8B-B14F-4D97-AF65-F5344CB8AC3E}">
        <p14:creationId xmlns:p14="http://schemas.microsoft.com/office/powerpoint/2010/main" val="2491854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52</a:t>
            </a:fld>
            <a:endParaRPr lang="en-US" dirty="0"/>
          </a:p>
        </p:txBody>
      </p:sp>
    </p:spTree>
    <p:extLst>
      <p:ext uri="{BB962C8B-B14F-4D97-AF65-F5344CB8AC3E}">
        <p14:creationId xmlns:p14="http://schemas.microsoft.com/office/powerpoint/2010/main" val="3474513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53</a:t>
            </a:fld>
            <a:endParaRPr lang="en-US" dirty="0"/>
          </a:p>
        </p:txBody>
      </p:sp>
    </p:spTree>
    <p:extLst>
      <p:ext uri="{BB962C8B-B14F-4D97-AF65-F5344CB8AC3E}">
        <p14:creationId xmlns:p14="http://schemas.microsoft.com/office/powerpoint/2010/main" val="84689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highlight>
                  <a:srgbClr val="FFFF00"/>
                </a:highlight>
              </a:rPr>
              <a:t>Should this slide be moved to be under the Fundraising/Programing Director? </a:t>
            </a:r>
          </a:p>
        </p:txBody>
      </p:sp>
      <p:sp>
        <p:nvSpPr>
          <p:cNvPr id="4" name="Slide Number Placeholder 3"/>
          <p:cNvSpPr>
            <a:spLocks noGrp="1"/>
          </p:cNvSpPr>
          <p:nvPr>
            <p:ph type="sldNum" sz="quarter" idx="5"/>
          </p:nvPr>
        </p:nvSpPr>
        <p:spPr/>
        <p:txBody>
          <a:bodyPr/>
          <a:lstStyle/>
          <a:p>
            <a:fld id="{E096F648-B397-4947-BFA2-2FA298B64D6B}" type="slidenum">
              <a:rPr lang="en-US" smtClean="0"/>
              <a:t>54</a:t>
            </a:fld>
            <a:endParaRPr lang="en-US" dirty="0"/>
          </a:p>
        </p:txBody>
      </p:sp>
    </p:spTree>
    <p:extLst>
      <p:ext uri="{BB962C8B-B14F-4D97-AF65-F5344CB8AC3E}">
        <p14:creationId xmlns:p14="http://schemas.microsoft.com/office/powerpoint/2010/main" val="2132474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55</a:t>
            </a:fld>
            <a:endParaRPr lang="en-US" dirty="0"/>
          </a:p>
        </p:txBody>
      </p:sp>
    </p:spTree>
    <p:extLst>
      <p:ext uri="{BB962C8B-B14F-4D97-AF65-F5344CB8AC3E}">
        <p14:creationId xmlns:p14="http://schemas.microsoft.com/office/powerpoint/2010/main" val="4211532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57</a:t>
            </a:fld>
            <a:endParaRPr lang="en-US" dirty="0"/>
          </a:p>
        </p:txBody>
      </p:sp>
    </p:spTree>
    <p:extLst>
      <p:ext uri="{BB962C8B-B14F-4D97-AF65-F5344CB8AC3E}">
        <p14:creationId xmlns:p14="http://schemas.microsoft.com/office/powerpoint/2010/main" val="207085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a:t>
            </a:fld>
            <a:endParaRPr lang="en-US" dirty="0"/>
          </a:p>
        </p:txBody>
      </p:sp>
    </p:spTree>
    <p:extLst>
      <p:ext uri="{BB962C8B-B14F-4D97-AF65-F5344CB8AC3E}">
        <p14:creationId xmlns:p14="http://schemas.microsoft.com/office/powerpoint/2010/main" val="3655618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59</a:t>
            </a:fld>
            <a:endParaRPr lang="en-US" dirty="0"/>
          </a:p>
        </p:txBody>
      </p:sp>
    </p:spTree>
    <p:extLst>
      <p:ext uri="{BB962C8B-B14F-4D97-AF65-F5344CB8AC3E}">
        <p14:creationId xmlns:p14="http://schemas.microsoft.com/office/powerpoint/2010/main" val="26818329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60</a:t>
            </a:fld>
            <a:endParaRPr lang="en-US" dirty="0"/>
          </a:p>
        </p:txBody>
      </p:sp>
    </p:spTree>
    <p:extLst>
      <p:ext uri="{BB962C8B-B14F-4D97-AF65-F5344CB8AC3E}">
        <p14:creationId xmlns:p14="http://schemas.microsoft.com/office/powerpoint/2010/main" val="2162894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62</a:t>
            </a:fld>
            <a:endParaRPr lang="en-US" dirty="0"/>
          </a:p>
        </p:txBody>
      </p:sp>
    </p:spTree>
    <p:extLst>
      <p:ext uri="{BB962C8B-B14F-4D97-AF65-F5344CB8AC3E}">
        <p14:creationId xmlns:p14="http://schemas.microsoft.com/office/powerpoint/2010/main" val="1200530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63</a:t>
            </a:fld>
            <a:endParaRPr lang="en-US" dirty="0"/>
          </a:p>
        </p:txBody>
      </p:sp>
    </p:spTree>
    <p:extLst>
      <p:ext uri="{BB962C8B-B14F-4D97-AF65-F5344CB8AC3E}">
        <p14:creationId xmlns:p14="http://schemas.microsoft.com/office/powerpoint/2010/main" val="1247757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19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65</a:t>
            </a:fld>
            <a:endParaRPr lang="en-US" dirty="0"/>
          </a:p>
        </p:txBody>
      </p:sp>
    </p:spTree>
    <p:extLst>
      <p:ext uri="{BB962C8B-B14F-4D97-AF65-F5344CB8AC3E}">
        <p14:creationId xmlns:p14="http://schemas.microsoft.com/office/powerpoint/2010/main" val="2159249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66</a:t>
            </a:fld>
            <a:endParaRPr lang="en-US" dirty="0"/>
          </a:p>
        </p:txBody>
      </p:sp>
    </p:spTree>
    <p:extLst>
      <p:ext uri="{BB962C8B-B14F-4D97-AF65-F5344CB8AC3E}">
        <p14:creationId xmlns:p14="http://schemas.microsoft.com/office/powerpoint/2010/main" val="2118696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67</a:t>
            </a:fld>
            <a:endParaRPr lang="en-US" dirty="0"/>
          </a:p>
        </p:txBody>
      </p:sp>
    </p:spTree>
    <p:extLst>
      <p:ext uri="{BB962C8B-B14F-4D97-AF65-F5344CB8AC3E}">
        <p14:creationId xmlns:p14="http://schemas.microsoft.com/office/powerpoint/2010/main" val="398149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68</a:t>
            </a:fld>
            <a:endParaRPr lang="en-US" dirty="0"/>
          </a:p>
        </p:txBody>
      </p:sp>
    </p:spTree>
    <p:extLst>
      <p:ext uri="{BB962C8B-B14F-4D97-AF65-F5344CB8AC3E}">
        <p14:creationId xmlns:p14="http://schemas.microsoft.com/office/powerpoint/2010/main" val="3307361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69</a:t>
            </a:fld>
            <a:endParaRPr lang="en-US" dirty="0"/>
          </a:p>
        </p:txBody>
      </p:sp>
    </p:spTree>
    <p:extLst>
      <p:ext uri="{BB962C8B-B14F-4D97-AF65-F5344CB8AC3E}">
        <p14:creationId xmlns:p14="http://schemas.microsoft.com/office/powerpoint/2010/main" val="238793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77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70</a:t>
            </a:fld>
            <a:endParaRPr lang="en-US" dirty="0"/>
          </a:p>
        </p:txBody>
      </p:sp>
    </p:spTree>
    <p:extLst>
      <p:ext uri="{BB962C8B-B14F-4D97-AF65-F5344CB8AC3E}">
        <p14:creationId xmlns:p14="http://schemas.microsoft.com/office/powerpoint/2010/main" val="3022112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71</a:t>
            </a:fld>
            <a:endParaRPr lang="en-US" dirty="0"/>
          </a:p>
        </p:txBody>
      </p:sp>
    </p:spTree>
    <p:extLst>
      <p:ext uri="{BB962C8B-B14F-4D97-AF65-F5344CB8AC3E}">
        <p14:creationId xmlns:p14="http://schemas.microsoft.com/office/powerpoint/2010/main" val="2661731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72</a:t>
            </a:fld>
            <a:endParaRPr lang="en-US" dirty="0"/>
          </a:p>
        </p:txBody>
      </p:sp>
    </p:spTree>
    <p:extLst>
      <p:ext uri="{BB962C8B-B14F-4D97-AF65-F5344CB8AC3E}">
        <p14:creationId xmlns:p14="http://schemas.microsoft.com/office/powerpoint/2010/main" val="3328155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73</a:t>
            </a:fld>
            <a:endParaRPr lang="en-US" dirty="0"/>
          </a:p>
        </p:txBody>
      </p:sp>
    </p:spTree>
    <p:extLst>
      <p:ext uri="{BB962C8B-B14F-4D97-AF65-F5344CB8AC3E}">
        <p14:creationId xmlns:p14="http://schemas.microsoft.com/office/powerpoint/2010/main" val="27566066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74</a:t>
            </a:fld>
            <a:endParaRPr lang="en-US" dirty="0"/>
          </a:p>
        </p:txBody>
      </p:sp>
    </p:spTree>
    <p:extLst>
      <p:ext uri="{BB962C8B-B14F-4D97-AF65-F5344CB8AC3E}">
        <p14:creationId xmlns:p14="http://schemas.microsoft.com/office/powerpoint/2010/main" val="2572435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75</a:t>
            </a:fld>
            <a:endParaRPr lang="en-US" dirty="0"/>
          </a:p>
        </p:txBody>
      </p:sp>
    </p:spTree>
    <p:extLst>
      <p:ext uri="{BB962C8B-B14F-4D97-AF65-F5344CB8AC3E}">
        <p14:creationId xmlns:p14="http://schemas.microsoft.com/office/powerpoint/2010/main" val="5098076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76</a:t>
            </a:fld>
            <a:endParaRPr lang="en-US" dirty="0"/>
          </a:p>
        </p:txBody>
      </p:sp>
    </p:spTree>
    <p:extLst>
      <p:ext uri="{BB962C8B-B14F-4D97-AF65-F5344CB8AC3E}">
        <p14:creationId xmlns:p14="http://schemas.microsoft.com/office/powerpoint/2010/main" val="3588408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 to Hillary for review – 9/7 – Hillary ok 9/8</a:t>
            </a:r>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77</a:t>
            </a:fld>
            <a:endParaRPr lang="en-US" dirty="0"/>
          </a:p>
        </p:txBody>
      </p:sp>
    </p:spTree>
    <p:extLst>
      <p:ext uri="{BB962C8B-B14F-4D97-AF65-F5344CB8AC3E}">
        <p14:creationId xmlns:p14="http://schemas.microsoft.com/office/powerpoint/2010/main" val="3438823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78</a:t>
            </a:fld>
            <a:endParaRPr lang="en-US" dirty="0"/>
          </a:p>
        </p:txBody>
      </p:sp>
    </p:spTree>
    <p:extLst>
      <p:ext uri="{BB962C8B-B14F-4D97-AF65-F5344CB8AC3E}">
        <p14:creationId xmlns:p14="http://schemas.microsoft.com/office/powerpoint/2010/main" val="36433458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027" lvl="2">
              <a:lnSpc>
                <a:spcPct val="90000"/>
              </a:lnSpc>
              <a:spcBef>
                <a:spcPts val="919"/>
              </a:spcBef>
            </a:pPr>
            <a:endParaRPr lang="en-US" altLang="en-US" sz="2100" dirty="0"/>
          </a:p>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79</a:t>
            </a:fld>
            <a:endParaRPr lang="en-US" dirty="0"/>
          </a:p>
        </p:txBody>
      </p:sp>
    </p:spTree>
    <p:extLst>
      <p:ext uri="{BB962C8B-B14F-4D97-AF65-F5344CB8AC3E}">
        <p14:creationId xmlns:p14="http://schemas.microsoft.com/office/powerpoint/2010/main" val="20490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7</a:t>
            </a:fld>
            <a:endParaRPr lang="en-US" dirty="0"/>
          </a:p>
        </p:txBody>
      </p:sp>
    </p:spTree>
    <p:extLst>
      <p:ext uri="{BB962C8B-B14F-4D97-AF65-F5344CB8AC3E}">
        <p14:creationId xmlns:p14="http://schemas.microsoft.com/office/powerpoint/2010/main" val="2692713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80</a:t>
            </a:fld>
            <a:endParaRPr lang="en-US" dirty="0"/>
          </a:p>
        </p:txBody>
      </p:sp>
    </p:spTree>
    <p:extLst>
      <p:ext uri="{BB962C8B-B14F-4D97-AF65-F5344CB8AC3E}">
        <p14:creationId xmlns:p14="http://schemas.microsoft.com/office/powerpoint/2010/main" val="3213673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063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82</a:t>
            </a:fld>
            <a:endParaRPr lang="en-US" dirty="0"/>
          </a:p>
        </p:txBody>
      </p:sp>
    </p:spTree>
    <p:extLst>
      <p:ext uri="{BB962C8B-B14F-4D97-AF65-F5344CB8AC3E}">
        <p14:creationId xmlns:p14="http://schemas.microsoft.com/office/powerpoint/2010/main" val="70400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83</a:t>
            </a:fld>
            <a:endParaRPr lang="en-US" dirty="0"/>
          </a:p>
        </p:txBody>
      </p:sp>
    </p:spTree>
    <p:extLst>
      <p:ext uri="{BB962C8B-B14F-4D97-AF65-F5344CB8AC3E}">
        <p14:creationId xmlns:p14="http://schemas.microsoft.com/office/powerpoint/2010/main" val="1367314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84</a:t>
            </a:fld>
            <a:endParaRPr lang="en-US" dirty="0"/>
          </a:p>
        </p:txBody>
      </p:sp>
    </p:spTree>
    <p:extLst>
      <p:ext uri="{BB962C8B-B14F-4D97-AF65-F5344CB8AC3E}">
        <p14:creationId xmlns:p14="http://schemas.microsoft.com/office/powerpoint/2010/main" val="1722405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85</a:t>
            </a:fld>
            <a:endParaRPr lang="en-US" dirty="0"/>
          </a:p>
        </p:txBody>
      </p:sp>
    </p:spTree>
    <p:extLst>
      <p:ext uri="{BB962C8B-B14F-4D97-AF65-F5344CB8AC3E}">
        <p14:creationId xmlns:p14="http://schemas.microsoft.com/office/powerpoint/2010/main" val="1700838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96F648-B397-4947-BFA2-2FA298B64D6B}" type="slidenum">
              <a:rPr lang="en-US" smtClean="0"/>
              <a:t>8</a:t>
            </a:fld>
            <a:endParaRPr lang="en-US" dirty="0"/>
          </a:p>
        </p:txBody>
      </p:sp>
    </p:spTree>
    <p:extLst>
      <p:ext uri="{BB962C8B-B14F-4D97-AF65-F5344CB8AC3E}">
        <p14:creationId xmlns:p14="http://schemas.microsoft.com/office/powerpoint/2010/main" val="3625180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scholarship fir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6F648-B397-4947-BFA2-2FA298B64D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22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6/17/2024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06626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6/17/2024</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3510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6/17/2024</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5884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6/17/2024</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6328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6/17/2024</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1975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6/17/2024</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77824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6/17/2024</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8620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6/17/2024</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0714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6/17/2024</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2590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6/17/2024</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04809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6/17/2024</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3769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6/17/2024</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8225053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67" r:id="rId6"/>
    <p:sldLayoutId id="2147483763" r:id="rId7"/>
    <p:sldLayoutId id="2147483764" r:id="rId8"/>
    <p:sldLayoutId id="2147483765" r:id="rId9"/>
    <p:sldLayoutId id="2147483766" r:id="rId10"/>
    <p:sldLayoutId id="2147483768"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diagramLayout" Target="../diagrams/layout1.xml"/><Relationship Id="rId9" Type="http://schemas.openxmlformats.org/officeDocument/2006/relationships/image" Target="../media/image17.sv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7.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5.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7.jpe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0.jpe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3.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3.png"/><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6.jpeg"/><Relationship Id="rId4" Type="http://schemas.openxmlformats.org/officeDocument/2006/relationships/image" Target="../media/image85.jpeg"/></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svg"/></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3.sv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1.png"/><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D024A9-19F4-9486-E3C0-4ED4DDD35802}"/>
              </a:ext>
            </a:extLst>
          </p:cNvPr>
          <p:cNvSpPr>
            <a:spLocks noGrp="1"/>
          </p:cNvSpPr>
          <p:nvPr>
            <p:ph type="ctrTitle"/>
          </p:nvPr>
        </p:nvSpPr>
        <p:spPr>
          <a:xfrm>
            <a:off x="5562600" y="1672044"/>
            <a:ext cx="6553200" cy="2339937"/>
          </a:xfrm>
        </p:spPr>
        <p:txBody>
          <a:bodyPr>
            <a:normAutofit/>
          </a:bodyPr>
          <a:lstStyle/>
          <a:p>
            <a:r>
              <a:rPr lang="en-US" dirty="0">
                <a:solidFill>
                  <a:schemeClr val="bg2"/>
                </a:solidFill>
              </a:rPr>
              <a:t>Steering Committee Regional Group training</a:t>
            </a:r>
          </a:p>
        </p:txBody>
      </p:sp>
      <p:sp>
        <p:nvSpPr>
          <p:cNvPr id="3" name="Subtitle 2">
            <a:extLst>
              <a:ext uri="{FF2B5EF4-FFF2-40B4-BE49-F238E27FC236}">
                <a16:creationId xmlns:a16="http://schemas.microsoft.com/office/drawing/2014/main" id="{6F02A8F9-974F-4AC7-0373-0FF51CF42782}"/>
              </a:ext>
            </a:extLst>
          </p:cNvPr>
          <p:cNvSpPr>
            <a:spLocks noGrp="1"/>
          </p:cNvSpPr>
          <p:nvPr>
            <p:ph type="subTitle" idx="1"/>
          </p:nvPr>
        </p:nvSpPr>
        <p:spPr>
          <a:xfrm>
            <a:off x="6781800" y="4114800"/>
            <a:ext cx="4076700" cy="2057400"/>
          </a:xfrm>
        </p:spPr>
        <p:txBody>
          <a:bodyPr>
            <a:normAutofit/>
          </a:bodyPr>
          <a:lstStyle/>
          <a:p>
            <a:endParaRPr lang="en-US" dirty="0">
              <a:solidFill>
                <a:schemeClr val="bg1"/>
              </a:solidFill>
            </a:endParaRPr>
          </a:p>
          <a:p>
            <a:endParaRPr lang="en-US" dirty="0">
              <a:solidFill>
                <a:schemeClr val="bg1"/>
              </a:solidFill>
            </a:endParaRPr>
          </a:p>
        </p:txBody>
      </p:sp>
      <p:pic>
        <p:nvPicPr>
          <p:cNvPr id="5" name="Graphic 4">
            <a:extLst>
              <a:ext uri="{FF2B5EF4-FFF2-40B4-BE49-F238E27FC236}">
                <a16:creationId xmlns:a16="http://schemas.microsoft.com/office/drawing/2014/main" id="{13A8964C-F124-6EB3-E8BF-77225E4DEC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01" y="2846018"/>
            <a:ext cx="4090498" cy="1165964"/>
          </a:xfrm>
          <a:prstGeom prst="rect">
            <a:avLst/>
          </a:prstGeom>
        </p:spPr>
      </p:pic>
    </p:spTree>
    <p:extLst>
      <p:ext uri="{BB962C8B-B14F-4D97-AF65-F5344CB8AC3E}">
        <p14:creationId xmlns:p14="http://schemas.microsoft.com/office/powerpoint/2010/main" val="216971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2516-5713-E64E-3156-51BD2B5D8F58}"/>
              </a:ext>
            </a:extLst>
          </p:cNvPr>
          <p:cNvSpPr>
            <a:spLocks noGrp="1"/>
          </p:cNvSpPr>
          <p:nvPr>
            <p:ph type="title"/>
          </p:nvPr>
        </p:nvSpPr>
        <p:spPr/>
        <p:txBody>
          <a:bodyPr/>
          <a:lstStyle/>
          <a:p>
            <a:r>
              <a:rPr lang="en-US" cap="small" dirty="0"/>
              <a:t>Nonprofit vs for-profit </a:t>
            </a:r>
            <a:br>
              <a:rPr lang="en-US" cap="small" dirty="0"/>
            </a:br>
            <a:r>
              <a:rPr lang="en-US" cap="small" dirty="0"/>
              <a:t>What is the difference?</a:t>
            </a:r>
          </a:p>
        </p:txBody>
      </p:sp>
      <p:sp>
        <p:nvSpPr>
          <p:cNvPr id="3" name="Text Placeholder 2">
            <a:extLst>
              <a:ext uri="{FF2B5EF4-FFF2-40B4-BE49-F238E27FC236}">
                <a16:creationId xmlns:a16="http://schemas.microsoft.com/office/drawing/2014/main" id="{7BA002B0-A2CB-C2A5-A794-C511C2C0292C}"/>
              </a:ext>
            </a:extLst>
          </p:cNvPr>
          <p:cNvSpPr>
            <a:spLocks noGrp="1"/>
          </p:cNvSpPr>
          <p:nvPr>
            <p:ph type="body" idx="1"/>
          </p:nvPr>
        </p:nvSpPr>
        <p:spPr>
          <a:xfrm>
            <a:off x="839788" y="1681163"/>
            <a:ext cx="5157787" cy="430666"/>
          </a:xfrm>
        </p:spPr>
        <p:txBody>
          <a:bodyPr>
            <a:normAutofit lnSpcReduction="10000"/>
          </a:bodyPr>
          <a:lstStyle/>
          <a:p>
            <a:r>
              <a:rPr lang="en-US" dirty="0"/>
              <a:t>NONPROFIT	</a:t>
            </a:r>
          </a:p>
        </p:txBody>
      </p:sp>
      <p:sp>
        <p:nvSpPr>
          <p:cNvPr id="9" name="Freeform: Shape 8">
            <a:extLst>
              <a:ext uri="{FF2B5EF4-FFF2-40B4-BE49-F238E27FC236}">
                <a16:creationId xmlns:a16="http://schemas.microsoft.com/office/drawing/2014/main" id="{FC7D2A6E-4A0B-B48A-A61F-4A0EC10A7A3F}"/>
              </a:ext>
            </a:extLst>
          </p:cNvPr>
          <p:cNvSpPr/>
          <p:nvPr/>
        </p:nvSpPr>
        <p:spPr>
          <a:xfrm>
            <a:off x="839788" y="227851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b="0" kern="1200" dirty="0">
                <a:latin typeface="+mj-lt"/>
              </a:rPr>
              <a:t>Organization provides services of benefit without financial incentive</a:t>
            </a:r>
          </a:p>
        </p:txBody>
      </p:sp>
      <p:sp>
        <p:nvSpPr>
          <p:cNvPr id="10" name="Freeform: Shape 9">
            <a:extLst>
              <a:ext uri="{FF2B5EF4-FFF2-40B4-BE49-F238E27FC236}">
                <a16:creationId xmlns:a16="http://schemas.microsoft.com/office/drawing/2014/main" id="{DF1F17AC-649E-2FB7-AC9E-9873CD7E3981}"/>
              </a:ext>
            </a:extLst>
          </p:cNvPr>
          <p:cNvSpPr/>
          <p:nvPr/>
        </p:nvSpPr>
        <p:spPr>
          <a:xfrm>
            <a:off x="839788" y="3023716"/>
            <a:ext cx="5157787" cy="746094"/>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is qualified by the IRS as a tax-exempt organization through education and scholarship</a:t>
            </a:r>
          </a:p>
        </p:txBody>
      </p:sp>
      <p:sp>
        <p:nvSpPr>
          <p:cNvPr id="11" name="Freeform: Shape 10">
            <a:extLst>
              <a:ext uri="{FF2B5EF4-FFF2-40B4-BE49-F238E27FC236}">
                <a16:creationId xmlns:a16="http://schemas.microsoft.com/office/drawing/2014/main" id="{4CCE302C-0CEE-53D9-E700-F073D2625BD7}"/>
              </a:ext>
            </a:extLst>
          </p:cNvPr>
          <p:cNvSpPr/>
          <p:nvPr/>
        </p:nvSpPr>
        <p:spPr>
          <a:xfrm>
            <a:off x="836612" y="3813010"/>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Voluntary trustees govern the Nonprofit, protecting members’ interest</a:t>
            </a:r>
          </a:p>
        </p:txBody>
      </p:sp>
      <p:sp>
        <p:nvSpPr>
          <p:cNvPr id="12" name="Freeform: Shape 11">
            <a:extLst>
              <a:ext uri="{FF2B5EF4-FFF2-40B4-BE49-F238E27FC236}">
                <a16:creationId xmlns:a16="http://schemas.microsoft.com/office/drawing/2014/main" id="{9023E840-E8D0-73F4-BA0A-EF8B628B8382}"/>
              </a:ext>
            </a:extLst>
          </p:cNvPr>
          <p:cNvSpPr/>
          <p:nvPr/>
        </p:nvSpPr>
        <p:spPr>
          <a:xfrm>
            <a:off x="836612" y="4555053"/>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Nonprofit owned by the public; status is granted by the IRS</a:t>
            </a:r>
          </a:p>
        </p:txBody>
      </p:sp>
      <p:sp>
        <p:nvSpPr>
          <p:cNvPr id="13" name="Freeform: Shape 12">
            <a:extLst>
              <a:ext uri="{FF2B5EF4-FFF2-40B4-BE49-F238E27FC236}">
                <a16:creationId xmlns:a16="http://schemas.microsoft.com/office/drawing/2014/main" id="{049EE32D-0E5E-40CF-6119-F0A6E8F990FD}"/>
              </a:ext>
            </a:extLst>
          </p:cNvPr>
          <p:cNvSpPr/>
          <p:nvPr/>
        </p:nvSpPr>
        <p:spPr>
          <a:xfrm>
            <a:off x="820277" y="5297096"/>
            <a:ext cx="5157787" cy="702000"/>
          </a:xfrm>
          <a:custGeom>
            <a:avLst/>
            <a:gdLst>
              <a:gd name="connsiteX0" fmla="*/ 0 w 5157787"/>
              <a:gd name="connsiteY0" fmla="*/ 117002 h 702000"/>
              <a:gd name="connsiteX1" fmla="*/ 117002 w 5157787"/>
              <a:gd name="connsiteY1" fmla="*/ 0 h 702000"/>
              <a:gd name="connsiteX2" fmla="*/ 5040785 w 5157787"/>
              <a:gd name="connsiteY2" fmla="*/ 0 h 702000"/>
              <a:gd name="connsiteX3" fmla="*/ 5157787 w 5157787"/>
              <a:gd name="connsiteY3" fmla="*/ 117002 h 702000"/>
              <a:gd name="connsiteX4" fmla="*/ 5157787 w 5157787"/>
              <a:gd name="connsiteY4" fmla="*/ 584998 h 702000"/>
              <a:gd name="connsiteX5" fmla="*/ 5040785 w 5157787"/>
              <a:gd name="connsiteY5" fmla="*/ 702000 h 702000"/>
              <a:gd name="connsiteX6" fmla="*/ 117002 w 5157787"/>
              <a:gd name="connsiteY6" fmla="*/ 702000 h 702000"/>
              <a:gd name="connsiteX7" fmla="*/ 0 w 5157787"/>
              <a:gd name="connsiteY7" fmla="*/ 584998 h 702000"/>
              <a:gd name="connsiteX8" fmla="*/ 0 w 5157787"/>
              <a:gd name="connsiteY8" fmla="*/ 117002 h 7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7787" h="702000">
                <a:moveTo>
                  <a:pt x="0" y="117002"/>
                </a:moveTo>
                <a:cubicBezTo>
                  <a:pt x="0" y="52384"/>
                  <a:pt x="52384" y="0"/>
                  <a:pt x="117002" y="0"/>
                </a:cubicBezTo>
                <a:lnTo>
                  <a:pt x="5040785" y="0"/>
                </a:lnTo>
                <a:cubicBezTo>
                  <a:pt x="5105403" y="0"/>
                  <a:pt x="5157787" y="52384"/>
                  <a:pt x="5157787" y="117002"/>
                </a:cubicBezTo>
                <a:lnTo>
                  <a:pt x="5157787" y="584998"/>
                </a:lnTo>
                <a:cubicBezTo>
                  <a:pt x="5157787" y="649616"/>
                  <a:pt x="5105403" y="702000"/>
                  <a:pt x="5040785" y="702000"/>
                </a:cubicBezTo>
                <a:lnTo>
                  <a:pt x="117002" y="702000"/>
                </a:lnTo>
                <a:cubicBezTo>
                  <a:pt x="52384" y="702000"/>
                  <a:pt x="0" y="649616"/>
                  <a:pt x="0" y="584998"/>
                </a:cubicBezTo>
                <a:lnTo>
                  <a:pt x="0" y="1170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49" tIns="102849" rIns="102849" bIns="102849" numCol="1" spcCol="1270" anchor="ctr" anchorCtr="0">
            <a:noAutofit/>
          </a:bodyPr>
          <a:lstStyle/>
          <a:p>
            <a:pPr marL="0" lvl="0" indent="0" algn="l" defTabSz="800100">
              <a:lnSpc>
                <a:spcPct val="90000"/>
              </a:lnSpc>
              <a:spcBef>
                <a:spcPct val="0"/>
              </a:spcBef>
              <a:spcAft>
                <a:spcPct val="35000"/>
              </a:spcAft>
              <a:buNone/>
            </a:pPr>
            <a:r>
              <a:rPr lang="en-US" sz="2000" kern="1200" dirty="0">
                <a:latin typeface="+mj-lt"/>
              </a:rPr>
              <a:t>NEWH, Inc. as a 501(c)(3) does not lobby</a:t>
            </a:r>
          </a:p>
        </p:txBody>
      </p:sp>
      <p:sp>
        <p:nvSpPr>
          <p:cNvPr id="5" name="Text Placeholder 4">
            <a:extLst>
              <a:ext uri="{FF2B5EF4-FFF2-40B4-BE49-F238E27FC236}">
                <a16:creationId xmlns:a16="http://schemas.microsoft.com/office/drawing/2014/main" id="{012E6578-C010-EEBC-6D6B-5904E6D13E78}"/>
              </a:ext>
            </a:extLst>
          </p:cNvPr>
          <p:cNvSpPr>
            <a:spLocks noGrp="1"/>
          </p:cNvSpPr>
          <p:nvPr>
            <p:ph type="body" sz="quarter" idx="3"/>
          </p:nvPr>
        </p:nvSpPr>
        <p:spPr>
          <a:xfrm>
            <a:off x="6172200" y="1681163"/>
            <a:ext cx="5183188" cy="430666"/>
          </a:xfrm>
        </p:spPr>
        <p:txBody>
          <a:bodyPr>
            <a:normAutofit lnSpcReduction="10000"/>
          </a:bodyPr>
          <a:lstStyle/>
          <a:p>
            <a:r>
              <a:rPr lang="en-US" dirty="0"/>
              <a:t>FOR PROFIT</a:t>
            </a:r>
          </a:p>
        </p:txBody>
      </p:sp>
      <p:sp>
        <p:nvSpPr>
          <p:cNvPr id="6" name="Content Placeholder 5">
            <a:extLst>
              <a:ext uri="{FF2B5EF4-FFF2-40B4-BE49-F238E27FC236}">
                <a16:creationId xmlns:a16="http://schemas.microsoft.com/office/drawing/2014/main" id="{EF10766D-79B9-0733-040D-743F6F0950B5}"/>
              </a:ext>
            </a:extLst>
          </p:cNvPr>
          <p:cNvSpPr>
            <a:spLocks noGrp="1"/>
          </p:cNvSpPr>
          <p:nvPr>
            <p:ph sz="quarter" idx="4"/>
          </p:nvPr>
        </p:nvSpPr>
        <p:spPr>
          <a:xfrm>
            <a:off x="6172200" y="2278516"/>
            <a:ext cx="5183188" cy="3911147"/>
          </a:xfrm>
        </p:spPr>
        <p:txBody>
          <a:bodyPr>
            <a:normAutofit/>
          </a:bodyPr>
          <a:lstStyle/>
          <a:p>
            <a:pPr marL="274320" indent="-274320" eaLnBrk="1" fontAlgn="auto" hangingPunct="1">
              <a:spcAft>
                <a:spcPts val="0"/>
              </a:spcAft>
              <a:buClr>
                <a:schemeClr val="accent3"/>
              </a:buClr>
              <a:buFont typeface="Wingdings 2"/>
              <a:buChar char=""/>
              <a:defRPr/>
            </a:pPr>
            <a:r>
              <a:rPr lang="en-US" sz="2000" dirty="0"/>
              <a:t>Organization operates for personal or corporate monetary gain</a:t>
            </a:r>
          </a:p>
          <a:p>
            <a:pPr marL="274320" indent="-274320" eaLnBrk="1" fontAlgn="auto" hangingPunct="1">
              <a:spcAft>
                <a:spcPts val="0"/>
              </a:spcAft>
              <a:buClr>
                <a:schemeClr val="accent3"/>
              </a:buClr>
              <a:buFont typeface="Wingdings 2"/>
              <a:buChar char=""/>
              <a:defRPr/>
            </a:pPr>
            <a:r>
              <a:rPr lang="en-US" sz="2000" dirty="0"/>
              <a:t>For-Profit organization is governed by a Board of Directors – Directors are paid for their service</a:t>
            </a:r>
          </a:p>
          <a:p>
            <a:pPr marL="274320" indent="-274320" eaLnBrk="1" fontAlgn="auto" hangingPunct="1">
              <a:spcAft>
                <a:spcPts val="0"/>
              </a:spcAft>
              <a:buClr>
                <a:schemeClr val="accent3"/>
              </a:buClr>
              <a:buFont typeface="Wingdings 2"/>
              <a:buChar char=""/>
              <a:defRPr/>
            </a:pPr>
            <a:r>
              <a:rPr lang="en-US" sz="2000" dirty="0"/>
              <a:t>Stockholders own a for-profit business</a:t>
            </a:r>
          </a:p>
          <a:p>
            <a:pPr marL="0" indent="0">
              <a:buNone/>
            </a:pPr>
            <a:endParaRPr lang="en-US" dirty="0"/>
          </a:p>
        </p:txBody>
      </p:sp>
      <p:pic>
        <p:nvPicPr>
          <p:cNvPr id="7" name="Graphic 6">
            <a:extLst>
              <a:ext uri="{FF2B5EF4-FFF2-40B4-BE49-F238E27FC236}">
                <a16:creationId xmlns:a16="http://schemas.microsoft.com/office/drawing/2014/main" id="{959D2B80-77A2-F128-8783-4ECB83C866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94447" y="5200339"/>
            <a:ext cx="1997553" cy="2585069"/>
          </a:xfrm>
          <a:prstGeom prst="rect">
            <a:avLst/>
          </a:prstGeom>
        </p:spPr>
      </p:pic>
    </p:spTree>
    <p:extLst>
      <p:ext uri="{BB962C8B-B14F-4D97-AF65-F5344CB8AC3E}">
        <p14:creationId xmlns:p14="http://schemas.microsoft.com/office/powerpoint/2010/main" val="356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fade">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P spid="13" grpId="0" animBg="1"/>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9">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3E4904-8D2A-4BAE-95C0-178963DF9C40}"/>
              </a:ext>
            </a:extLst>
          </p:cNvPr>
          <p:cNvSpPr>
            <a:spLocks noGrp="1"/>
          </p:cNvSpPr>
          <p:nvPr>
            <p:ph type="title"/>
          </p:nvPr>
        </p:nvSpPr>
        <p:spPr>
          <a:xfrm>
            <a:off x="1371600" y="1073834"/>
            <a:ext cx="9486900" cy="900332"/>
          </a:xfrm>
        </p:spPr>
        <p:txBody>
          <a:bodyPr anchor="ctr">
            <a:normAutofit/>
          </a:bodyPr>
          <a:lstStyle/>
          <a:p>
            <a:pPr algn="ctr"/>
            <a:r>
              <a:rPr lang="en-US" dirty="0"/>
              <a:t>NEWH Partnerships</a:t>
            </a:r>
          </a:p>
        </p:txBody>
      </p:sp>
      <p:graphicFrame>
        <p:nvGraphicFramePr>
          <p:cNvPr id="14" name="Content Placeholder 2">
            <a:extLst>
              <a:ext uri="{FF2B5EF4-FFF2-40B4-BE49-F238E27FC236}">
                <a16:creationId xmlns:a16="http://schemas.microsoft.com/office/drawing/2014/main" id="{6CFD0CB4-F3E5-A0E4-58ED-272F516ABE3A}"/>
              </a:ext>
            </a:extLst>
          </p:cNvPr>
          <p:cNvGraphicFramePr>
            <a:graphicFrameLocks noGrp="1"/>
          </p:cNvGraphicFramePr>
          <p:nvPr>
            <p:ph idx="1"/>
            <p:extLst>
              <p:ext uri="{D42A27DB-BD31-4B8C-83A1-F6EECF244321}">
                <p14:modId xmlns:p14="http://schemas.microsoft.com/office/powerpoint/2010/main" val="561364412"/>
              </p:ext>
            </p:extLst>
          </p:nvPr>
        </p:nvGraphicFramePr>
        <p:xfrm>
          <a:off x="1249682" y="1870841"/>
          <a:ext cx="9725464" cy="3132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8D181E3-D8CC-C933-E574-1A9620025A3D}"/>
              </a:ext>
            </a:extLst>
          </p:cNvPr>
          <p:cNvSpPr txBox="1"/>
          <p:nvPr/>
        </p:nvSpPr>
        <p:spPr>
          <a:xfrm>
            <a:off x="938254" y="5268609"/>
            <a:ext cx="10416209" cy="646331"/>
          </a:xfrm>
          <a:prstGeom prst="rect">
            <a:avLst/>
          </a:prstGeom>
          <a:noFill/>
        </p:spPr>
        <p:txBody>
          <a:bodyPr wrap="square" rtlCol="0">
            <a:spAutoFit/>
          </a:bodyPr>
          <a:lstStyle/>
          <a:p>
            <a:pPr marL="0" indent="0" algn="ctr">
              <a:lnSpc>
                <a:spcPct val="90000"/>
              </a:lnSpc>
              <a:buNone/>
            </a:pPr>
            <a:r>
              <a:rPr lang="en-US" sz="2000" dirty="0">
                <a:latin typeface="+mj-lt"/>
              </a:rPr>
              <a:t>NEWH has built strategic alliances and partnerships to benefit its members and the driving mission of education, networking and raising scholarship funds for students pursuing careers in hospitality.</a:t>
            </a:r>
          </a:p>
        </p:txBody>
      </p:sp>
      <p:pic>
        <p:nvPicPr>
          <p:cNvPr id="13" name="Graphic 12" descr="Handshake with solid fill">
            <a:extLst>
              <a:ext uri="{FF2B5EF4-FFF2-40B4-BE49-F238E27FC236}">
                <a16:creationId xmlns:a16="http://schemas.microsoft.com/office/drawing/2014/main" id="{2425ED14-2609-8214-8275-C76C3A98ED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73977" y="1905587"/>
            <a:ext cx="914400" cy="914400"/>
          </a:xfrm>
          <a:prstGeom prst="rect">
            <a:avLst/>
          </a:prstGeom>
        </p:spPr>
      </p:pic>
      <p:pic>
        <p:nvPicPr>
          <p:cNvPr id="16" name="Graphic 15" descr="Leaf with solid fill">
            <a:extLst>
              <a:ext uri="{FF2B5EF4-FFF2-40B4-BE49-F238E27FC236}">
                <a16:creationId xmlns:a16="http://schemas.microsoft.com/office/drawing/2014/main" id="{5AD9B611-F982-CEDA-CC3E-ED5B26B55A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65547" y="1915499"/>
            <a:ext cx="914400" cy="914400"/>
          </a:xfrm>
          <a:prstGeom prst="rect">
            <a:avLst/>
          </a:prstGeom>
        </p:spPr>
      </p:pic>
      <p:pic>
        <p:nvPicPr>
          <p:cNvPr id="19" name="Graphic 18" descr="Internet with solid fill">
            <a:extLst>
              <a:ext uri="{FF2B5EF4-FFF2-40B4-BE49-F238E27FC236}">
                <a16:creationId xmlns:a16="http://schemas.microsoft.com/office/drawing/2014/main" id="{73DC54CC-7A29-75D6-C977-E0E9DC03F7E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70346" y="1856773"/>
            <a:ext cx="914400" cy="914400"/>
          </a:xfrm>
          <a:prstGeom prst="rect">
            <a:avLst/>
          </a:prstGeom>
        </p:spPr>
      </p:pic>
      <p:pic>
        <p:nvPicPr>
          <p:cNvPr id="24" name="Graphic 23" descr="Alterations &amp; Tailoring with solid fill">
            <a:extLst>
              <a:ext uri="{FF2B5EF4-FFF2-40B4-BE49-F238E27FC236}">
                <a16:creationId xmlns:a16="http://schemas.microsoft.com/office/drawing/2014/main" id="{236D4071-D3FB-EE44-4E89-358DC4ACDB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55214" y="3515699"/>
            <a:ext cx="914400" cy="914400"/>
          </a:xfrm>
          <a:prstGeom prst="rect">
            <a:avLst/>
          </a:prstGeom>
        </p:spPr>
      </p:pic>
      <p:pic>
        <p:nvPicPr>
          <p:cNvPr id="26" name="Graphic 25" descr="Europe with solid fill">
            <a:extLst>
              <a:ext uri="{FF2B5EF4-FFF2-40B4-BE49-F238E27FC236}">
                <a16:creationId xmlns:a16="http://schemas.microsoft.com/office/drawing/2014/main" id="{E13375FE-346A-CBEA-0A97-14EFFA494F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58053" y="3568180"/>
            <a:ext cx="914400" cy="914400"/>
          </a:xfrm>
          <a:prstGeom prst="rect">
            <a:avLst/>
          </a:prstGeom>
        </p:spPr>
      </p:pic>
      <p:pic>
        <p:nvPicPr>
          <p:cNvPr id="28" name="Graphic 27" descr="Bookmark with solid fill">
            <a:extLst>
              <a:ext uri="{FF2B5EF4-FFF2-40B4-BE49-F238E27FC236}">
                <a16:creationId xmlns:a16="http://schemas.microsoft.com/office/drawing/2014/main" id="{89EAD616-4F7E-1380-69A6-CB9E81D9EC9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52375" y="3616994"/>
            <a:ext cx="914400" cy="914400"/>
          </a:xfrm>
          <a:prstGeom prst="rect">
            <a:avLst/>
          </a:prstGeom>
        </p:spPr>
      </p:pic>
      <p:pic>
        <p:nvPicPr>
          <p:cNvPr id="3" name="Picture 2">
            <a:extLst>
              <a:ext uri="{FF2B5EF4-FFF2-40B4-BE49-F238E27FC236}">
                <a16:creationId xmlns:a16="http://schemas.microsoft.com/office/drawing/2014/main" id="{473D5616-B8DC-EBF9-926F-C25CBA422DEB}"/>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333887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6">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58">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6BE244-30AD-AC96-9158-C54B2C45672C}"/>
              </a:ext>
            </a:extLst>
          </p:cNvPr>
          <p:cNvSpPr>
            <a:spLocks noGrp="1"/>
          </p:cNvSpPr>
          <p:nvPr>
            <p:ph type="title"/>
          </p:nvPr>
        </p:nvSpPr>
        <p:spPr>
          <a:xfrm>
            <a:off x="685800" y="412653"/>
            <a:ext cx="5410200" cy="539318"/>
          </a:xfrm>
        </p:spPr>
        <p:txBody>
          <a:bodyPr>
            <a:normAutofit/>
          </a:bodyPr>
          <a:lstStyle/>
          <a:p>
            <a:pPr algn="ctr"/>
            <a:r>
              <a:rPr lang="en-US" dirty="0"/>
              <a:t>Corporate Partners </a:t>
            </a:r>
          </a:p>
        </p:txBody>
      </p:sp>
      <p:sp>
        <p:nvSpPr>
          <p:cNvPr id="24" name="Content Placeholder 2">
            <a:extLst>
              <a:ext uri="{FF2B5EF4-FFF2-40B4-BE49-F238E27FC236}">
                <a16:creationId xmlns:a16="http://schemas.microsoft.com/office/drawing/2014/main" id="{F8975C1C-106D-5D99-0102-05E92F9FCFA9}"/>
              </a:ext>
            </a:extLst>
          </p:cNvPr>
          <p:cNvSpPr>
            <a:spLocks noGrp="1"/>
          </p:cNvSpPr>
          <p:nvPr>
            <p:ph idx="1"/>
          </p:nvPr>
        </p:nvSpPr>
        <p:spPr>
          <a:xfrm>
            <a:off x="685798" y="1817154"/>
            <a:ext cx="5410201" cy="4482670"/>
          </a:xfrm>
        </p:spPr>
        <p:txBody>
          <a:bodyPr>
            <a:normAutofit/>
          </a:bodyPr>
          <a:lstStyle/>
          <a:p>
            <a:pPr marL="0" indent="0" defTabSz="914400">
              <a:spcAft>
                <a:spcPts val="600"/>
              </a:spcAft>
              <a:buSzPct val="70000"/>
              <a:buNone/>
              <a:defRPr/>
            </a:pPr>
            <a:r>
              <a:rPr lang="en-US" sz="2000" dirty="0">
                <a:latin typeface="+mj-lt"/>
                <a:sym typeface="Lato Light" charset="0"/>
              </a:rPr>
              <a:t>NEWH Corporate Partners are primarily comprised of manufacturers that manufacture products for the hospitality industry. These relationships bring financial stability to the organization.</a:t>
            </a:r>
          </a:p>
          <a:p>
            <a:pPr marL="0" indent="0" defTabSz="914400">
              <a:spcAft>
                <a:spcPts val="600"/>
              </a:spcAft>
              <a:buSzPct val="70000"/>
              <a:buNone/>
              <a:defRPr/>
            </a:pPr>
            <a:r>
              <a:rPr lang="en-US" sz="2000" dirty="0">
                <a:latin typeface="+mj-lt"/>
                <a:sym typeface="Lato Light" charset="0"/>
              </a:rPr>
              <a:t>Corporate Partners allow NEWH to keep dues at an affordable rate, host in-person International Board of Director meetings and support new membership initiatives.</a:t>
            </a:r>
          </a:p>
          <a:p>
            <a:pPr marL="0" indent="0" defTabSz="914400">
              <a:spcAft>
                <a:spcPts val="600"/>
              </a:spcAft>
              <a:buSzPct val="70000"/>
              <a:buNone/>
              <a:defRPr/>
            </a:pPr>
            <a:r>
              <a:rPr lang="en-US" altLang="en-US" sz="2000" dirty="0">
                <a:latin typeface="+mj-lt"/>
              </a:rPr>
              <a:t>NEWH has 3 levels of NEWH Corporate Partnership ($18,000-$38,500 USD per year). </a:t>
            </a:r>
          </a:p>
          <a:p>
            <a:pPr marL="0" indent="0">
              <a:buNone/>
            </a:pPr>
            <a:endParaRPr lang="en-US" sz="2200" dirty="0"/>
          </a:p>
        </p:txBody>
      </p:sp>
      <p:pic>
        <p:nvPicPr>
          <p:cNvPr id="9" name="Content Placeholder 3" descr="Handshake with solid fill">
            <a:extLst>
              <a:ext uri="{FF2B5EF4-FFF2-40B4-BE49-F238E27FC236}">
                <a16:creationId xmlns:a16="http://schemas.microsoft.com/office/drawing/2014/main" id="{54C9276B-880E-CABB-9C14-73CAADE8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3880" y="791962"/>
            <a:ext cx="934036" cy="934036"/>
          </a:xfrm>
          <a:prstGeom prst="rect">
            <a:avLst/>
          </a:prstGeom>
        </p:spPr>
      </p:pic>
      <p:pic>
        <p:nvPicPr>
          <p:cNvPr id="10" name="Graphic 9">
            <a:extLst>
              <a:ext uri="{FF2B5EF4-FFF2-40B4-BE49-F238E27FC236}">
                <a16:creationId xmlns:a16="http://schemas.microsoft.com/office/drawing/2014/main" id="{E504628F-E67C-01F6-808B-A010AA32A6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67035"/>
            <a:ext cx="1743387" cy="2256149"/>
          </a:xfrm>
          <a:prstGeom prst="rect">
            <a:avLst/>
          </a:prstGeom>
        </p:spPr>
      </p:pic>
      <p:pic>
        <p:nvPicPr>
          <p:cNvPr id="3" name="Picture 2">
            <a:extLst>
              <a:ext uri="{FF2B5EF4-FFF2-40B4-BE49-F238E27FC236}">
                <a16:creationId xmlns:a16="http://schemas.microsoft.com/office/drawing/2014/main" id="{5561E925-C64E-75B2-E763-171CF5FA5C2F}"/>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855704" y="412653"/>
            <a:ext cx="3262391" cy="5603995"/>
          </a:xfrm>
          <a:prstGeom prst="rect">
            <a:avLst/>
          </a:prstGeom>
        </p:spPr>
      </p:pic>
    </p:spTree>
    <p:extLst>
      <p:ext uri="{BB962C8B-B14F-4D97-AF65-F5344CB8AC3E}">
        <p14:creationId xmlns:p14="http://schemas.microsoft.com/office/powerpoint/2010/main" val="274819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246CC04-2A14-4599-8B94-8305E093B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F3FAD2-6FC8-1117-D63B-BBEFCF83BBFC}"/>
              </a:ext>
            </a:extLst>
          </p:cNvPr>
          <p:cNvSpPr>
            <a:spLocks noGrp="1"/>
          </p:cNvSpPr>
          <p:nvPr>
            <p:ph type="title"/>
          </p:nvPr>
        </p:nvSpPr>
        <p:spPr>
          <a:xfrm>
            <a:off x="698528" y="541606"/>
            <a:ext cx="5410200" cy="1001150"/>
          </a:xfrm>
        </p:spPr>
        <p:txBody>
          <a:bodyPr>
            <a:normAutofit/>
          </a:bodyPr>
          <a:lstStyle/>
          <a:p>
            <a:pPr algn="ctr"/>
            <a:r>
              <a:rPr lang="en-US" cap="small" dirty="0"/>
              <a:t>Green Voice</a:t>
            </a:r>
          </a:p>
        </p:txBody>
      </p:sp>
      <p:sp>
        <p:nvSpPr>
          <p:cNvPr id="3" name="Content Placeholder 2">
            <a:extLst>
              <a:ext uri="{FF2B5EF4-FFF2-40B4-BE49-F238E27FC236}">
                <a16:creationId xmlns:a16="http://schemas.microsoft.com/office/drawing/2014/main" id="{EFAE86B7-A1AE-2156-3FFF-C9BF0BA3A37A}"/>
              </a:ext>
            </a:extLst>
          </p:cNvPr>
          <p:cNvSpPr>
            <a:spLocks noGrp="1"/>
          </p:cNvSpPr>
          <p:nvPr>
            <p:ph idx="1"/>
          </p:nvPr>
        </p:nvSpPr>
        <p:spPr>
          <a:xfrm>
            <a:off x="685801" y="1814732"/>
            <a:ext cx="5426843" cy="4501662"/>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NEWH supports a focused educational initiative related to sustainability and the protection of our environment.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Green Voice Partners financially support the needs related to resourcing credible talent and professional expertise that can deliver comprehensive knowledge about sustainability at international expositions and conferences.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includes the vision of our students through design competitions tapping into their creative design solutions that benefit the world of hospitality.  </a:t>
            </a:r>
          </a:p>
          <a:p>
            <a:pPr marL="0" indent="0">
              <a:lnSpc>
                <a:spcPct val="90000"/>
              </a:lnSpc>
              <a:buNone/>
            </a:pPr>
            <a:endParaRPr lang="en-US" dirty="0"/>
          </a:p>
        </p:txBody>
      </p:sp>
      <p:sp>
        <p:nvSpPr>
          <p:cNvPr id="25" name="Rectangle 24">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erson holding up a sign&#10;&#10;Description automatically generated with low confidence">
            <a:extLst>
              <a:ext uri="{FF2B5EF4-FFF2-40B4-BE49-F238E27FC236}">
                <a16:creationId xmlns:a16="http://schemas.microsoft.com/office/drawing/2014/main" id="{E9104F6F-2F32-3622-F9EC-1E81BE7C2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7600" y="2075562"/>
            <a:ext cx="4055245" cy="2706876"/>
          </a:xfrm>
          <a:prstGeom prst="rect">
            <a:avLst/>
          </a:prstGeom>
        </p:spPr>
      </p:pic>
      <p:pic>
        <p:nvPicPr>
          <p:cNvPr id="10" name="Graphic 9">
            <a:extLst>
              <a:ext uri="{FF2B5EF4-FFF2-40B4-BE49-F238E27FC236}">
                <a16:creationId xmlns:a16="http://schemas.microsoft.com/office/drawing/2014/main" id="{72966927-D521-1745-DCBC-10F2D33DE9C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4053" y="5312899"/>
            <a:ext cx="1857947" cy="2404403"/>
          </a:xfrm>
          <a:prstGeom prst="rect">
            <a:avLst/>
          </a:prstGeom>
        </p:spPr>
      </p:pic>
      <p:pic>
        <p:nvPicPr>
          <p:cNvPr id="12" name="Graphic 11" descr="Leaf with solid fill">
            <a:extLst>
              <a:ext uri="{FF2B5EF4-FFF2-40B4-BE49-F238E27FC236}">
                <a16:creationId xmlns:a16="http://schemas.microsoft.com/office/drawing/2014/main" id="{5019BD8E-3754-77F4-1003-7F46D109BE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3001" y="764344"/>
            <a:ext cx="914400" cy="914400"/>
          </a:xfrm>
          <a:prstGeom prst="rect">
            <a:avLst/>
          </a:prstGeom>
        </p:spPr>
      </p:pic>
    </p:spTree>
    <p:extLst>
      <p:ext uri="{BB962C8B-B14F-4D97-AF65-F5344CB8AC3E}">
        <p14:creationId xmlns:p14="http://schemas.microsoft.com/office/powerpoint/2010/main" val="285296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0" name="Rectangle 39">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A18D06-85D7-08B7-2AAA-28153435078F}"/>
              </a:ext>
            </a:extLst>
          </p:cNvPr>
          <p:cNvSpPr>
            <a:spLocks noGrp="1"/>
          </p:cNvSpPr>
          <p:nvPr>
            <p:ph type="title"/>
          </p:nvPr>
        </p:nvSpPr>
        <p:spPr>
          <a:xfrm>
            <a:off x="1284850" y="1065791"/>
            <a:ext cx="6393688" cy="813498"/>
          </a:xfrm>
        </p:spPr>
        <p:txBody>
          <a:bodyPr>
            <a:normAutofit/>
          </a:bodyPr>
          <a:lstStyle/>
          <a:p>
            <a:pPr algn="ctr"/>
            <a:r>
              <a:rPr lang="en-US" dirty="0"/>
              <a:t>Media</a:t>
            </a:r>
          </a:p>
        </p:txBody>
      </p:sp>
      <p:sp>
        <p:nvSpPr>
          <p:cNvPr id="3" name="Content Placeholder 2">
            <a:extLst>
              <a:ext uri="{FF2B5EF4-FFF2-40B4-BE49-F238E27FC236}">
                <a16:creationId xmlns:a16="http://schemas.microsoft.com/office/drawing/2014/main" id="{F26DCFB9-F26B-93C0-AEFE-F1FE44132818}"/>
              </a:ext>
            </a:extLst>
          </p:cNvPr>
          <p:cNvSpPr>
            <a:spLocks noGrp="1"/>
          </p:cNvSpPr>
          <p:nvPr>
            <p:ph idx="1"/>
          </p:nvPr>
        </p:nvSpPr>
        <p:spPr>
          <a:xfrm>
            <a:off x="1284850" y="2135938"/>
            <a:ext cx="6339840" cy="3439557"/>
          </a:xfrm>
        </p:spPr>
        <p:txBody>
          <a:bodyPr>
            <a:normAutofit lnSpcReduction="10000"/>
          </a:bodyPr>
          <a:lstStyle/>
          <a:p>
            <a:pPr marL="0" indent="0">
              <a:lnSpc>
                <a:spcPct val="90000"/>
              </a:lnSpc>
              <a:buNone/>
            </a:pPr>
            <a:r>
              <a:rPr lang="en-US" sz="2000" dirty="0">
                <a:ea typeface="Roboto" panose="02000000000000000000" pitchFamily="2" charset="0"/>
                <a:cs typeface="Lato Light" charset="0"/>
                <a:sym typeface="Lato Light" charset="0"/>
              </a:rPr>
              <a:t>NEWH Media Partners bring strength to the extensive international network with their vast reach into the market connecting with executives and professionals that lead the industry with innovative thought, influence, and action.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These partners provide NEWH and its members presence at the international expositions, conferences, and trade fairs allowing NEWH the opportunity to spread their message and share initiatives that benefit the entire industry and those that support it. Many of these partners assist NEWH in promotion of its members and supporters through their globally renowned publications.</a:t>
            </a:r>
          </a:p>
          <a:p>
            <a:pPr marL="0" indent="0">
              <a:lnSpc>
                <a:spcPct val="90000"/>
              </a:lnSpc>
              <a:buNone/>
            </a:pPr>
            <a:endParaRPr lang="en-US" sz="2000" dirty="0"/>
          </a:p>
        </p:txBody>
      </p:sp>
      <p:pic>
        <p:nvPicPr>
          <p:cNvPr id="4" name="Graphic 3" descr="Internet with solid fill">
            <a:extLst>
              <a:ext uri="{FF2B5EF4-FFF2-40B4-BE49-F238E27FC236}">
                <a16:creationId xmlns:a16="http://schemas.microsoft.com/office/drawing/2014/main" id="{EBFF7E73-2F95-C7C2-2C1E-F6A678C18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3400" y="2076450"/>
            <a:ext cx="2705100" cy="2705100"/>
          </a:xfrm>
          <a:prstGeom prst="rect">
            <a:avLst/>
          </a:prstGeom>
        </p:spPr>
      </p:pic>
      <p:pic>
        <p:nvPicPr>
          <p:cNvPr id="6" name="Graphic 5">
            <a:extLst>
              <a:ext uri="{FF2B5EF4-FFF2-40B4-BE49-F238E27FC236}">
                <a16:creationId xmlns:a16="http://schemas.microsoft.com/office/drawing/2014/main" id="{FB94FD0B-C8A7-C23B-A403-E9BA21B741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473933"/>
            <a:ext cx="1743387" cy="2256149"/>
          </a:xfrm>
          <a:prstGeom prst="rect">
            <a:avLst/>
          </a:prstGeom>
        </p:spPr>
      </p:pic>
    </p:spTree>
    <p:extLst>
      <p:ext uri="{BB962C8B-B14F-4D97-AF65-F5344CB8AC3E}">
        <p14:creationId xmlns:p14="http://schemas.microsoft.com/office/powerpoint/2010/main" val="193149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DEB908-D1CD-4F2D-8E11-147CE2779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AD737C-E656-4AA4-816A-3E6836ED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B3978-5334-B2B9-603E-2CB9D8D49038}"/>
              </a:ext>
            </a:extLst>
          </p:cNvPr>
          <p:cNvSpPr>
            <a:spLocks noGrp="1"/>
          </p:cNvSpPr>
          <p:nvPr>
            <p:ph type="title"/>
          </p:nvPr>
        </p:nvSpPr>
        <p:spPr>
          <a:xfrm>
            <a:off x="5336345" y="1008185"/>
            <a:ext cx="5580183" cy="871104"/>
          </a:xfrm>
        </p:spPr>
        <p:txBody>
          <a:bodyPr>
            <a:normAutofit/>
          </a:bodyPr>
          <a:lstStyle/>
          <a:p>
            <a:pPr algn="ctr"/>
            <a:r>
              <a:rPr lang="en-US" dirty="0"/>
              <a:t>Brand</a:t>
            </a:r>
          </a:p>
        </p:txBody>
      </p:sp>
      <p:pic>
        <p:nvPicPr>
          <p:cNvPr id="5" name="Picture 4" descr="A close up of a logo&#10;&#10;Description automatically generated">
            <a:extLst>
              <a:ext uri="{FF2B5EF4-FFF2-40B4-BE49-F238E27FC236}">
                <a16:creationId xmlns:a16="http://schemas.microsoft.com/office/drawing/2014/main" id="{79CCBBE2-7BFE-1925-73A2-954CB1A23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487502"/>
            <a:ext cx="3487028" cy="1882995"/>
          </a:xfrm>
          <a:prstGeom prst="rect">
            <a:avLst/>
          </a:prstGeom>
        </p:spPr>
      </p:pic>
      <p:sp>
        <p:nvSpPr>
          <p:cNvPr id="3" name="Content Placeholder 2">
            <a:extLst>
              <a:ext uri="{FF2B5EF4-FFF2-40B4-BE49-F238E27FC236}">
                <a16:creationId xmlns:a16="http://schemas.microsoft.com/office/drawing/2014/main" id="{8E153DC0-379B-8593-11E4-E32E94CF10A7}"/>
              </a:ext>
            </a:extLst>
          </p:cNvPr>
          <p:cNvSpPr>
            <a:spLocks noGrp="1"/>
          </p:cNvSpPr>
          <p:nvPr>
            <p:ph idx="1"/>
          </p:nvPr>
        </p:nvSpPr>
        <p:spPr>
          <a:xfrm>
            <a:off x="5336345" y="2148051"/>
            <a:ext cx="5580183" cy="3556352"/>
          </a:xfrm>
        </p:spPr>
        <p:txBody>
          <a:bodyPr>
            <a:normAutofit lnSpcReduction="10000"/>
          </a:bodyPr>
          <a:lstStyle/>
          <a:p>
            <a:pPr marL="0" indent="0">
              <a:lnSpc>
                <a:spcPct val="90000"/>
              </a:lnSpc>
              <a:buNone/>
            </a:pPr>
            <a:r>
              <a:rPr lang="en-US" sz="2000">
                <a:ea typeface="Roboto" panose="02000000000000000000" pitchFamily="2" charset="0"/>
                <a:cs typeface="Lato Light" charset="0"/>
                <a:sym typeface="Lato Light" charset="0"/>
              </a:rPr>
              <a:t>NEWH BrandED </a:t>
            </a:r>
            <a:r>
              <a:rPr lang="en-US" sz="2000" dirty="0">
                <a:ea typeface="Roboto" panose="02000000000000000000" pitchFamily="2" charset="0"/>
                <a:cs typeface="Lato Light" charset="0"/>
                <a:sym typeface="Lato Light" charset="0"/>
              </a:rPr>
              <a:t>Program Partners lead the charge for bringing the highest level of education to our professional members. We provide live educational sessions that host the brand partners as they share pertinent information with a perspective on pipeline and design expectations related to the brand distinctions.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NEWH BrandED Program Sponsors are manufacturing companies that support this educational and networking initiative for NEWH. This program funds multiple scholarships per year presented at international events.</a:t>
            </a:r>
          </a:p>
          <a:p>
            <a:pPr marL="0" indent="0">
              <a:lnSpc>
                <a:spcPct val="90000"/>
              </a:lnSpc>
              <a:buNone/>
            </a:pPr>
            <a:endParaRPr lang="en-US" sz="1900" dirty="0"/>
          </a:p>
        </p:txBody>
      </p:sp>
      <p:pic>
        <p:nvPicPr>
          <p:cNvPr id="6" name="Graphic 5" descr="Bookmark with solid fill">
            <a:extLst>
              <a:ext uri="{FF2B5EF4-FFF2-40B4-BE49-F238E27FC236}">
                <a16:creationId xmlns:a16="http://schemas.microsoft.com/office/drawing/2014/main" id="{F02D442D-AACD-5154-439A-71E5548CF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4596" y="1233651"/>
            <a:ext cx="914400" cy="914400"/>
          </a:xfrm>
          <a:prstGeom prst="rect">
            <a:avLst/>
          </a:prstGeom>
        </p:spPr>
      </p:pic>
      <p:pic>
        <p:nvPicPr>
          <p:cNvPr id="7" name="Graphic 6">
            <a:extLst>
              <a:ext uri="{FF2B5EF4-FFF2-40B4-BE49-F238E27FC236}">
                <a16:creationId xmlns:a16="http://schemas.microsoft.com/office/drawing/2014/main" id="{3DD7BF7D-1B68-C099-10E8-A1950CE6A47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21649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647C0-647B-1EBA-3D31-E6D6ACA8C243}"/>
              </a:ext>
            </a:extLst>
          </p:cNvPr>
          <p:cNvSpPr>
            <a:spLocks noGrp="1"/>
          </p:cNvSpPr>
          <p:nvPr>
            <p:ph type="title"/>
          </p:nvPr>
        </p:nvSpPr>
        <p:spPr>
          <a:xfrm>
            <a:off x="698528" y="239150"/>
            <a:ext cx="5397472" cy="1303606"/>
          </a:xfrm>
        </p:spPr>
        <p:txBody>
          <a:bodyPr>
            <a:normAutofit/>
          </a:bodyPr>
          <a:lstStyle/>
          <a:p>
            <a:pPr algn="ctr"/>
            <a:r>
              <a:rPr lang="en-US" dirty="0"/>
              <a:t>Design</a:t>
            </a:r>
          </a:p>
        </p:txBody>
      </p:sp>
      <p:sp>
        <p:nvSpPr>
          <p:cNvPr id="3" name="Content Placeholder 2">
            <a:extLst>
              <a:ext uri="{FF2B5EF4-FFF2-40B4-BE49-F238E27FC236}">
                <a16:creationId xmlns:a16="http://schemas.microsoft.com/office/drawing/2014/main" id="{3D1E7F89-00AB-20CB-648C-29C0D9B9519F}"/>
              </a:ext>
            </a:extLst>
          </p:cNvPr>
          <p:cNvSpPr>
            <a:spLocks noGrp="1"/>
          </p:cNvSpPr>
          <p:nvPr>
            <p:ph idx="1"/>
          </p:nvPr>
        </p:nvSpPr>
        <p:spPr>
          <a:xfrm>
            <a:off x="685801" y="1817152"/>
            <a:ext cx="5485227" cy="4499241"/>
          </a:xfrm>
        </p:spPr>
        <p:txBody>
          <a:bodyPr>
            <a:normAutofit/>
          </a:bodyPr>
          <a:lstStyle/>
          <a:p>
            <a:pPr marL="0" indent="0">
              <a:lnSpc>
                <a:spcPct val="90000"/>
              </a:lnSpc>
              <a:buNone/>
            </a:pPr>
            <a:r>
              <a:rPr lang="en-US" sz="2000" dirty="0">
                <a:latin typeface="Goudy Old Style (Headings)"/>
              </a:rPr>
              <a:t>NEWH is committed to acknowledging and promoting its member firms through programs such as Top Interior Designers (TopID), which celebrates its talented and innovative design professionals. </a:t>
            </a:r>
          </a:p>
          <a:p>
            <a:pPr marL="0" indent="0">
              <a:lnSpc>
                <a:spcPct val="90000"/>
              </a:lnSpc>
              <a:buNone/>
            </a:pPr>
            <a:endParaRPr lang="en-US" sz="2000" dirty="0">
              <a:latin typeface="Goudy Old Style (Headings)"/>
            </a:endParaRPr>
          </a:p>
          <a:p>
            <a:pPr marL="0" indent="0">
              <a:lnSpc>
                <a:spcPct val="90000"/>
              </a:lnSpc>
              <a:buNone/>
            </a:pPr>
            <a:r>
              <a:rPr lang="en-US" sz="2000" dirty="0">
                <a:latin typeface="Goudy Old Style (Headings)"/>
              </a:rPr>
              <a:t>We are proud to promote our members throughout the world as leaders in design excellence with a heart for giving back to the hospitality community. </a:t>
            </a:r>
          </a:p>
          <a:p>
            <a:pPr marL="0" indent="0">
              <a:lnSpc>
                <a:spcPct val="90000"/>
              </a:lnSpc>
              <a:buNone/>
            </a:pPr>
            <a:endParaRPr lang="en-US" sz="2000" dirty="0">
              <a:latin typeface="Goudy Old Style (Headings)"/>
            </a:endParaRPr>
          </a:p>
          <a:p>
            <a:pPr marL="0" indent="0">
              <a:lnSpc>
                <a:spcPct val="90000"/>
              </a:lnSpc>
              <a:buNone/>
            </a:pPr>
            <a:endParaRPr lang="en-US" sz="2000" dirty="0"/>
          </a:p>
        </p:txBody>
      </p:sp>
      <p:pic>
        <p:nvPicPr>
          <p:cNvPr id="5" name="Picture 4">
            <a:extLst>
              <a:ext uri="{FF2B5EF4-FFF2-40B4-BE49-F238E27FC236}">
                <a16:creationId xmlns:a16="http://schemas.microsoft.com/office/drawing/2014/main" id="{C230CD80-28CB-11E6-BBF0-52979895E9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0328" y="1241388"/>
            <a:ext cx="4025872" cy="4375224"/>
          </a:xfrm>
          <a:prstGeom prst="rect">
            <a:avLst/>
          </a:prstGeom>
        </p:spPr>
      </p:pic>
      <p:pic>
        <p:nvPicPr>
          <p:cNvPr id="6" name="Graphic 5" descr="Alterations &amp; Tailoring with solid fill">
            <a:extLst>
              <a:ext uri="{FF2B5EF4-FFF2-40B4-BE49-F238E27FC236}">
                <a16:creationId xmlns:a16="http://schemas.microsoft.com/office/drawing/2014/main" id="{6B455447-10B0-5D88-AAE4-2841F50F4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46525" y="784188"/>
            <a:ext cx="914400" cy="914400"/>
          </a:xfrm>
          <a:prstGeom prst="rect">
            <a:avLst/>
          </a:prstGeom>
        </p:spPr>
      </p:pic>
      <p:pic>
        <p:nvPicPr>
          <p:cNvPr id="7" name="Graphic 6">
            <a:extLst>
              <a:ext uri="{FF2B5EF4-FFF2-40B4-BE49-F238E27FC236}">
                <a16:creationId xmlns:a16="http://schemas.microsoft.com/office/drawing/2014/main" id="{CAD8F043-537E-BD77-77AA-B76316AC451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280499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5A213E-643B-0C87-ECE9-9972C2AE1097}"/>
              </a:ext>
            </a:extLst>
          </p:cNvPr>
          <p:cNvSpPr>
            <a:spLocks noGrp="1"/>
          </p:cNvSpPr>
          <p:nvPr>
            <p:ph type="title"/>
          </p:nvPr>
        </p:nvSpPr>
        <p:spPr>
          <a:xfrm>
            <a:off x="1284850" y="1065791"/>
            <a:ext cx="6393688" cy="813498"/>
          </a:xfrm>
        </p:spPr>
        <p:txBody>
          <a:bodyPr>
            <a:normAutofit/>
          </a:bodyPr>
          <a:lstStyle/>
          <a:p>
            <a:pPr algn="ctr"/>
            <a:r>
              <a:rPr lang="en-US" dirty="0"/>
              <a:t>International</a:t>
            </a:r>
          </a:p>
        </p:txBody>
      </p:sp>
      <p:sp>
        <p:nvSpPr>
          <p:cNvPr id="3" name="Content Placeholder 2">
            <a:extLst>
              <a:ext uri="{FF2B5EF4-FFF2-40B4-BE49-F238E27FC236}">
                <a16:creationId xmlns:a16="http://schemas.microsoft.com/office/drawing/2014/main" id="{5EF062A2-80BD-A4B8-132F-702F5C366DBF}"/>
              </a:ext>
            </a:extLst>
          </p:cNvPr>
          <p:cNvSpPr>
            <a:spLocks noGrp="1"/>
          </p:cNvSpPr>
          <p:nvPr>
            <p:ph idx="1"/>
          </p:nvPr>
        </p:nvSpPr>
        <p:spPr>
          <a:xfrm>
            <a:off x="1284850" y="2135938"/>
            <a:ext cx="6339840" cy="3439557"/>
          </a:xfrm>
        </p:spPr>
        <p:txBody>
          <a:bodyPr>
            <a:normAutofit/>
          </a:bodyPr>
          <a:lstStyle/>
          <a:p>
            <a:pPr marL="0" indent="0">
              <a:lnSpc>
                <a:spcPct val="90000"/>
              </a:lnSpc>
              <a:buNone/>
            </a:pPr>
            <a:r>
              <a:rPr lang="en-US" sz="2000" dirty="0">
                <a:ea typeface="Roboto" panose="02000000000000000000" pitchFamily="2" charset="0"/>
                <a:cs typeface="Lato Light" charset="0"/>
                <a:sym typeface="Lato Light" charset="0"/>
              </a:rPr>
              <a:t>The strength of NEWH’s network comes from the expansion of Chapters and Regions to selective hospitality communities. </a:t>
            </a:r>
          </a:p>
          <a:p>
            <a:pPr marL="0" indent="0">
              <a:lnSpc>
                <a:spcPct val="90000"/>
              </a:lnSpc>
              <a:buNone/>
            </a:pPr>
            <a:endParaRPr lang="en-US" sz="2000" dirty="0">
              <a:ea typeface="Roboto" panose="02000000000000000000" pitchFamily="2" charset="0"/>
              <a:cs typeface="Lato Light" charset="0"/>
              <a:sym typeface="Lato Light" charset="0"/>
            </a:endParaRPr>
          </a:p>
          <a:p>
            <a:pPr marL="0" indent="0">
              <a:lnSpc>
                <a:spcPct val="90000"/>
              </a:lnSpc>
              <a:buNone/>
            </a:pPr>
            <a:r>
              <a:rPr lang="en-US" sz="2000" dirty="0">
                <a:ea typeface="Roboto" panose="02000000000000000000" pitchFamily="2" charset="0"/>
                <a:cs typeface="Lato Light" charset="0"/>
                <a:sym typeface="Lato Light" charset="0"/>
              </a:rPr>
              <a:t>We align with International Partners that provide financial support and cultural guidance related to building these regions to support their businesses and local hospitality industry.</a:t>
            </a:r>
          </a:p>
          <a:p>
            <a:pPr marL="0" indent="0">
              <a:lnSpc>
                <a:spcPct val="90000"/>
              </a:lnSpc>
              <a:buNone/>
            </a:pPr>
            <a:endParaRPr lang="en-US" sz="1900" dirty="0">
              <a:ea typeface="Roboto" panose="02000000000000000000" pitchFamily="2" charset="0"/>
              <a:cs typeface="Lato Light" charset="0"/>
              <a:sym typeface="Lato Light" charset="0"/>
            </a:endParaRPr>
          </a:p>
          <a:p>
            <a:pPr>
              <a:lnSpc>
                <a:spcPct val="90000"/>
              </a:lnSpc>
            </a:pPr>
            <a:endParaRPr lang="en-US" sz="1900" dirty="0"/>
          </a:p>
        </p:txBody>
      </p:sp>
      <p:pic>
        <p:nvPicPr>
          <p:cNvPr id="7" name="Picture 6" descr="Text&#10;&#10;Description automatically generated">
            <a:extLst>
              <a:ext uri="{FF2B5EF4-FFF2-40B4-BE49-F238E27FC236}">
                <a16:creationId xmlns:a16="http://schemas.microsoft.com/office/drawing/2014/main" id="{33C1CE27-E24B-2BC2-5827-5044E606DF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8231993" y="1371600"/>
            <a:ext cx="2547914" cy="4114801"/>
          </a:xfrm>
          <a:prstGeom prst="rect">
            <a:avLst/>
          </a:prstGeom>
        </p:spPr>
      </p:pic>
      <p:pic>
        <p:nvPicPr>
          <p:cNvPr id="11" name="Graphic 10" descr="Europe with solid fill">
            <a:extLst>
              <a:ext uri="{FF2B5EF4-FFF2-40B4-BE49-F238E27FC236}">
                <a16:creationId xmlns:a16="http://schemas.microsoft.com/office/drawing/2014/main" id="{EAAD7F53-0337-639C-0D2E-B882C4E32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090410"/>
            <a:ext cx="914400" cy="914400"/>
          </a:xfrm>
          <a:prstGeom prst="rect">
            <a:avLst/>
          </a:prstGeom>
        </p:spPr>
      </p:pic>
      <p:pic>
        <p:nvPicPr>
          <p:cNvPr id="13" name="Graphic 12">
            <a:extLst>
              <a:ext uri="{FF2B5EF4-FFF2-40B4-BE49-F238E27FC236}">
                <a16:creationId xmlns:a16="http://schemas.microsoft.com/office/drawing/2014/main" id="{AD2C7D65-6375-61B8-CA0C-28C8A9C4063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48613" y="5485732"/>
            <a:ext cx="1743387" cy="2256149"/>
          </a:xfrm>
          <a:prstGeom prst="rect">
            <a:avLst/>
          </a:prstGeom>
        </p:spPr>
      </p:pic>
    </p:spTree>
    <p:extLst>
      <p:ext uri="{BB962C8B-B14F-4D97-AF65-F5344CB8AC3E}">
        <p14:creationId xmlns:p14="http://schemas.microsoft.com/office/powerpoint/2010/main" val="301015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D55423E-1B20-4E98-B53F-F519725AD1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764663" y="403481"/>
            <a:ext cx="10176469" cy="60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1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F810E4-139D-4D0F-A81C-2783F586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6" name="Rectangle 15">
            <a:extLst>
              <a:ext uri="{FF2B5EF4-FFF2-40B4-BE49-F238E27FC236}">
                <a16:creationId xmlns:a16="http://schemas.microsoft.com/office/drawing/2014/main" id="{2F9488A2-8E53-4B40-81EA-EF0126290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3" name="Picture 2">
            <a:extLst>
              <a:ext uri="{FF2B5EF4-FFF2-40B4-BE49-F238E27FC236}">
                <a16:creationId xmlns:a16="http://schemas.microsoft.com/office/drawing/2014/main" id="{77337859-12E7-6476-4D13-2CA2179A26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0202" y="0"/>
            <a:ext cx="5211596" cy="6858000"/>
          </a:xfrm>
          <a:prstGeom prst="rect">
            <a:avLst/>
          </a:prstGeom>
        </p:spPr>
      </p:pic>
    </p:spTree>
    <p:extLst>
      <p:ext uri="{BB962C8B-B14F-4D97-AF65-F5344CB8AC3E}">
        <p14:creationId xmlns:p14="http://schemas.microsoft.com/office/powerpoint/2010/main" val="180663367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Rectangle 20">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82BCC0-51FC-8258-5C68-F35E6127B5D6}"/>
              </a:ext>
            </a:extLst>
          </p:cNvPr>
          <p:cNvSpPr>
            <a:spLocks noGrp="1"/>
          </p:cNvSpPr>
          <p:nvPr>
            <p:ph type="title"/>
          </p:nvPr>
        </p:nvSpPr>
        <p:spPr>
          <a:xfrm>
            <a:off x="1371600" y="1020728"/>
            <a:ext cx="9486900" cy="996061"/>
          </a:xfrm>
        </p:spPr>
        <p:txBody>
          <a:bodyPr anchor="b">
            <a:normAutofit/>
          </a:bodyPr>
          <a:lstStyle/>
          <a:p>
            <a:pPr algn="ctr"/>
            <a:r>
              <a:rPr lang="en-US" dirty="0"/>
              <a:t>A few simple guidelines	</a:t>
            </a:r>
          </a:p>
        </p:txBody>
      </p:sp>
      <p:sp>
        <p:nvSpPr>
          <p:cNvPr id="3" name="Content Placeholder 2">
            <a:extLst>
              <a:ext uri="{FF2B5EF4-FFF2-40B4-BE49-F238E27FC236}">
                <a16:creationId xmlns:a16="http://schemas.microsoft.com/office/drawing/2014/main" id="{8303E739-9A1B-9DFA-97D6-FF06A51007E3}"/>
              </a:ext>
            </a:extLst>
          </p:cNvPr>
          <p:cNvSpPr>
            <a:spLocks noGrp="1"/>
          </p:cNvSpPr>
          <p:nvPr>
            <p:ph idx="1"/>
          </p:nvPr>
        </p:nvSpPr>
        <p:spPr>
          <a:xfrm>
            <a:off x="1371600" y="2200940"/>
            <a:ext cx="9486901" cy="3577854"/>
          </a:xfrm>
        </p:spPr>
        <p:txBody>
          <a:bodyPr>
            <a:normAutofit/>
          </a:bodyPr>
          <a:lstStyle/>
          <a:p>
            <a:pPr marL="0" indent="0">
              <a:buNone/>
            </a:pPr>
            <a:r>
              <a:rPr lang="en-US" sz="2000" dirty="0"/>
              <a:t>As we begin the training session, please follow a few basic guidelines to ensure productive results: </a:t>
            </a:r>
          </a:p>
          <a:p>
            <a:r>
              <a:rPr lang="en-US" sz="2000" dirty="0"/>
              <a:t>Be present by silencing all cell phones and put them to the side, face down.</a:t>
            </a:r>
          </a:p>
          <a:p>
            <a:r>
              <a:rPr lang="en-US" sz="2000" dirty="0"/>
              <a:t>Ask questions as they arise! (Please no side conversations)</a:t>
            </a:r>
          </a:p>
          <a:p>
            <a:r>
              <a:rPr lang="en-US" sz="2000" dirty="0"/>
              <a:t>We will have a “Parking Lot” for ideas that need further discussion.</a:t>
            </a:r>
          </a:p>
          <a:p>
            <a:r>
              <a:rPr lang="en-US" sz="2000" i="1" dirty="0"/>
              <a:t>Think in terms of your role as a Steering Committee Member; responsible for the well-being and future of this organization.</a:t>
            </a:r>
          </a:p>
        </p:txBody>
      </p:sp>
      <p:pic>
        <p:nvPicPr>
          <p:cNvPr id="4" name="Graphic 3">
            <a:extLst>
              <a:ext uri="{FF2B5EF4-FFF2-40B4-BE49-F238E27FC236}">
                <a16:creationId xmlns:a16="http://schemas.microsoft.com/office/drawing/2014/main" id="{E383245F-328F-7B52-16A1-53B1F016D1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530922"/>
            <a:ext cx="1601926" cy="2073080"/>
          </a:xfrm>
          <a:prstGeom prst="rect">
            <a:avLst/>
          </a:prstGeom>
        </p:spPr>
      </p:pic>
    </p:spTree>
    <p:extLst>
      <p:ext uri="{BB962C8B-B14F-4D97-AF65-F5344CB8AC3E}">
        <p14:creationId xmlns:p14="http://schemas.microsoft.com/office/powerpoint/2010/main" val="33413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6"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0842383-4591-F144-3976-645228E8FACC}"/>
              </a:ext>
            </a:extLst>
          </p:cNvPr>
          <p:cNvSpPr>
            <a:spLocks noGrp="1"/>
          </p:cNvSpPr>
          <p:nvPr>
            <p:ph type="title"/>
          </p:nvPr>
        </p:nvSpPr>
        <p:spPr>
          <a:xfrm>
            <a:off x="1371599" y="1010097"/>
            <a:ext cx="9486901" cy="745131"/>
          </a:xfrm>
        </p:spPr>
        <p:txBody>
          <a:bodyPr anchor="b">
            <a:normAutofit/>
          </a:bodyPr>
          <a:lstStyle/>
          <a:p>
            <a:pPr algn="ctr"/>
            <a:r>
              <a:rPr lang="en-US" dirty="0"/>
              <a:t>Steering Committee Positions</a:t>
            </a:r>
          </a:p>
        </p:txBody>
      </p:sp>
      <p:sp>
        <p:nvSpPr>
          <p:cNvPr id="17" name="Content Placeholder 2">
            <a:extLst>
              <a:ext uri="{FF2B5EF4-FFF2-40B4-BE49-F238E27FC236}">
                <a16:creationId xmlns:a16="http://schemas.microsoft.com/office/drawing/2014/main" id="{AF49DF7C-BBA7-914F-4E19-B2917E3F47EF}"/>
              </a:ext>
            </a:extLst>
          </p:cNvPr>
          <p:cNvSpPr>
            <a:spLocks noGrp="1"/>
          </p:cNvSpPr>
          <p:nvPr>
            <p:ph idx="1"/>
          </p:nvPr>
        </p:nvSpPr>
        <p:spPr>
          <a:xfrm>
            <a:off x="1371599" y="1986456"/>
            <a:ext cx="4553607" cy="4077036"/>
          </a:xfrm>
        </p:spPr>
        <p:txBody>
          <a:bodyPr>
            <a:normAutofit/>
          </a:bodyPr>
          <a:lstStyle/>
          <a:p>
            <a:pPr marL="0" indent="0">
              <a:lnSpc>
                <a:spcPct val="90000"/>
              </a:lnSpc>
              <a:buNone/>
            </a:pPr>
            <a:r>
              <a:rPr lang="en-US" sz="2000" b="1" dirty="0"/>
              <a:t>Executive Committee </a:t>
            </a:r>
            <a:r>
              <a:rPr lang="en-US" sz="2000" dirty="0"/>
              <a:t>(1 vote each, unless indicated)</a:t>
            </a:r>
          </a:p>
          <a:p>
            <a:pPr marL="731520" lvl="1" indent="-457200" eaLnBrk="1" fontAlgn="auto" hangingPunct="1">
              <a:lnSpc>
                <a:spcPct val="90000"/>
              </a:lnSpc>
              <a:spcBef>
                <a:spcPts val="100"/>
              </a:spcBef>
              <a:spcAft>
                <a:spcPts val="0"/>
              </a:spcAft>
              <a:defRPr/>
            </a:pPr>
            <a:r>
              <a:rPr lang="en-US" dirty="0"/>
              <a:t>Steering Committee Chair* (no vote, unless tie)</a:t>
            </a:r>
          </a:p>
          <a:p>
            <a:pPr marL="731520" lvl="1" indent="-457200" eaLnBrk="1" fontAlgn="auto" hangingPunct="1">
              <a:lnSpc>
                <a:spcPct val="90000"/>
              </a:lnSpc>
              <a:spcBef>
                <a:spcPts val="100"/>
              </a:spcBef>
              <a:spcAft>
                <a:spcPts val="0"/>
              </a:spcAft>
              <a:defRPr/>
            </a:pPr>
            <a:r>
              <a:rPr lang="en-US" dirty="0"/>
              <a:t>Steering Chair-Elect</a:t>
            </a:r>
          </a:p>
          <a:p>
            <a:pPr marL="731520" lvl="1" indent="-457200" eaLnBrk="1" fontAlgn="auto" hangingPunct="1">
              <a:lnSpc>
                <a:spcPct val="90000"/>
              </a:lnSpc>
              <a:spcBef>
                <a:spcPts val="100"/>
              </a:spcBef>
              <a:spcAft>
                <a:spcPts val="0"/>
              </a:spcAft>
              <a:defRPr/>
            </a:pPr>
            <a:r>
              <a:rPr lang="en-US" dirty="0"/>
              <a:t>Secretary</a:t>
            </a:r>
          </a:p>
          <a:p>
            <a:pPr marL="731520" lvl="1" indent="-457200" eaLnBrk="1" fontAlgn="auto" hangingPunct="1">
              <a:lnSpc>
                <a:spcPct val="90000"/>
              </a:lnSpc>
              <a:spcBef>
                <a:spcPts val="100"/>
              </a:spcBef>
              <a:spcAft>
                <a:spcPts val="0"/>
              </a:spcAft>
              <a:defRPr/>
            </a:pPr>
            <a:r>
              <a:rPr lang="en-US" dirty="0"/>
              <a:t>Past Chairperson</a:t>
            </a:r>
          </a:p>
          <a:p>
            <a:pPr marL="731520" lvl="1" indent="-457200" eaLnBrk="1" fontAlgn="auto" hangingPunct="1">
              <a:lnSpc>
                <a:spcPct val="90000"/>
              </a:lnSpc>
              <a:spcBef>
                <a:spcPts val="100"/>
              </a:spcBef>
              <a:spcAft>
                <a:spcPts val="0"/>
              </a:spcAft>
              <a:defRPr/>
            </a:pPr>
            <a:r>
              <a:rPr lang="en-US" dirty="0"/>
              <a:t>Executive Advisor* (no vote)</a:t>
            </a:r>
          </a:p>
          <a:p>
            <a:pPr marL="274320" lvl="1" indent="0" eaLnBrk="1" fontAlgn="auto" hangingPunct="1">
              <a:lnSpc>
                <a:spcPct val="90000"/>
              </a:lnSpc>
              <a:spcBef>
                <a:spcPts val="100"/>
              </a:spcBef>
              <a:spcAft>
                <a:spcPts val="0"/>
              </a:spcAft>
              <a:buNone/>
              <a:defRPr/>
            </a:pPr>
            <a:endParaRPr lang="en-US" dirty="0"/>
          </a:p>
          <a:p>
            <a:pPr marL="0" indent="0">
              <a:lnSpc>
                <a:spcPct val="90000"/>
              </a:lnSpc>
              <a:buNone/>
            </a:pPr>
            <a:r>
              <a:rPr kumimoji="1" lang="en-US" sz="1800" b="0" kern="0" dirty="0"/>
              <a:t>* </a:t>
            </a:r>
            <a:r>
              <a:rPr kumimoji="1" lang="en-US" sz="1500" b="0" kern="0" dirty="0"/>
              <a:t>All positions are 2-year terms, Steering Chair-Elect is a one-year term and appointed by the committee mid-term</a:t>
            </a:r>
          </a:p>
          <a:p>
            <a:pPr marL="0" indent="0">
              <a:lnSpc>
                <a:spcPct val="90000"/>
              </a:lnSpc>
              <a:buNone/>
            </a:pPr>
            <a:endParaRPr lang="en-US" sz="1500" dirty="0"/>
          </a:p>
          <a:p>
            <a:pPr marL="0" indent="0">
              <a:lnSpc>
                <a:spcPct val="90000"/>
              </a:lnSpc>
              <a:buNone/>
            </a:pPr>
            <a:endParaRPr lang="en-US" sz="1500" dirty="0"/>
          </a:p>
        </p:txBody>
      </p:sp>
      <p:pic>
        <p:nvPicPr>
          <p:cNvPr id="7" name="Picture 6">
            <a:extLst>
              <a:ext uri="{FF2B5EF4-FFF2-40B4-BE49-F238E27FC236}">
                <a16:creationId xmlns:a16="http://schemas.microsoft.com/office/drawing/2014/main" id="{735F1BB2-A04B-D578-5084-66651AB981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
        <p:nvSpPr>
          <p:cNvPr id="3" name="Content Placeholder 2">
            <a:extLst>
              <a:ext uri="{FF2B5EF4-FFF2-40B4-BE49-F238E27FC236}">
                <a16:creationId xmlns:a16="http://schemas.microsoft.com/office/drawing/2014/main" id="{361A65CA-64F2-AE46-2E9D-32964BCB0738}"/>
              </a:ext>
            </a:extLst>
          </p:cNvPr>
          <p:cNvSpPr txBox="1">
            <a:spLocks/>
          </p:cNvSpPr>
          <p:nvPr/>
        </p:nvSpPr>
        <p:spPr>
          <a:xfrm>
            <a:off x="6572906" y="1892094"/>
            <a:ext cx="4553607" cy="382465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lang="en-US" sz="3600" b="1" dirty="0">
                <a:solidFill>
                  <a:srgbClr val="293737"/>
                </a:solidFill>
                <a:latin typeface="Goudy Old Style"/>
              </a:rPr>
              <a:t>Steering Committee Chairs </a:t>
            </a:r>
            <a:r>
              <a:rPr lang="en-US" sz="3600" dirty="0">
                <a:solidFill>
                  <a:srgbClr val="293737"/>
                </a:solidFill>
                <a:latin typeface="Goudy Old Style"/>
              </a:rPr>
              <a:t>(required - voting positions)</a:t>
            </a:r>
            <a:endParaRPr lang="en-US" sz="3600" b="1" dirty="0">
              <a:solidFill>
                <a:srgbClr val="293737"/>
              </a:solidFill>
              <a:latin typeface="Goudy Old Style"/>
            </a:endParaRPr>
          </a:p>
          <a:p>
            <a:pPr marL="731520" lvl="1" indent="-457200" eaLnBrk="1" fontAlgn="auto" hangingPunct="1">
              <a:lnSpc>
                <a:spcPct val="90000"/>
              </a:lnSpc>
              <a:spcBef>
                <a:spcPts val="100"/>
              </a:spcBef>
              <a:spcAft>
                <a:spcPts val="0"/>
              </a:spcAft>
              <a:defRPr/>
            </a:pPr>
            <a:r>
              <a:rPr lang="en-US" sz="3600" dirty="0"/>
              <a:t>Scholarship</a:t>
            </a:r>
          </a:p>
          <a:p>
            <a:pPr marL="731520" lvl="1" indent="-457200" eaLnBrk="1" fontAlgn="auto" hangingPunct="1">
              <a:lnSpc>
                <a:spcPct val="90000"/>
              </a:lnSpc>
              <a:spcBef>
                <a:spcPts val="100"/>
              </a:spcBef>
              <a:spcAft>
                <a:spcPts val="0"/>
              </a:spcAft>
              <a:defRPr/>
            </a:pPr>
            <a:r>
              <a:rPr lang="en-US" sz="3600" dirty="0"/>
              <a:t>Membership </a:t>
            </a:r>
          </a:p>
          <a:p>
            <a:pPr marL="731520" lvl="1" indent="-457200" eaLnBrk="1" fontAlgn="auto" hangingPunct="1">
              <a:lnSpc>
                <a:spcPct val="90000"/>
              </a:lnSpc>
              <a:spcBef>
                <a:spcPts val="100"/>
              </a:spcBef>
              <a:spcAft>
                <a:spcPts val="0"/>
              </a:spcAft>
              <a:defRPr/>
            </a:pPr>
            <a:r>
              <a:rPr lang="en-US" sz="3600" dirty="0"/>
              <a:t>Programming</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US" sz="3600" b="0" i="0" u="none" strike="noStrike" kern="1200" cap="none" spc="0" normalizeH="0" baseline="0" noProof="0" dirty="0">
                <a:ln>
                  <a:noFill/>
                </a:ln>
                <a:solidFill>
                  <a:srgbClr val="293737"/>
                </a:solidFill>
                <a:effectLst/>
                <a:uLnTx/>
                <a:uFillTx/>
                <a:latin typeface="Goudy Old Style"/>
                <a:ea typeface="+mn-ea"/>
                <a:cs typeface="+mn-cs"/>
              </a:rPr>
              <a:t>Chairs (optional – voting)</a:t>
            </a:r>
          </a:p>
          <a:p>
            <a:pPr marL="731520" lvl="1" indent="-457200" eaLnBrk="1" fontAlgn="auto" hangingPunct="1">
              <a:lnSpc>
                <a:spcPct val="90000"/>
              </a:lnSpc>
              <a:spcBef>
                <a:spcPts val="100"/>
              </a:spcBef>
              <a:spcAft>
                <a:spcPts val="0"/>
              </a:spcAft>
              <a:defRPr/>
            </a:pPr>
            <a:r>
              <a:rPr lang="en-US" sz="3600" dirty="0"/>
              <a:t>Marketing</a:t>
            </a:r>
          </a:p>
          <a:p>
            <a:pPr marL="731520" lvl="1" indent="-457200" eaLnBrk="1" fontAlgn="auto" hangingPunct="1">
              <a:lnSpc>
                <a:spcPct val="90000"/>
              </a:lnSpc>
              <a:spcBef>
                <a:spcPts val="100"/>
              </a:spcBef>
              <a:spcAft>
                <a:spcPts val="0"/>
              </a:spcAft>
              <a:defRPr/>
            </a:pPr>
            <a:r>
              <a:rPr lang="en-US" sz="3600" dirty="0"/>
              <a:t>Student Relations</a:t>
            </a:r>
          </a:p>
          <a:p>
            <a:pPr marL="731520" lvl="1" indent="-457200" eaLnBrk="1" fontAlgn="auto" hangingPunct="1">
              <a:lnSpc>
                <a:spcPct val="90000"/>
              </a:lnSpc>
              <a:spcBef>
                <a:spcPts val="100"/>
              </a:spcBef>
              <a:spcAft>
                <a:spcPts val="0"/>
              </a:spcAft>
              <a:defRPr/>
            </a:pPr>
            <a:r>
              <a:rPr lang="en-US" sz="3600" dirty="0"/>
              <a:t>Fundraising</a:t>
            </a:r>
          </a:p>
          <a:p>
            <a:pPr marL="731520" lvl="1" indent="-457200" eaLnBrk="1" fontAlgn="auto" hangingPunct="1">
              <a:lnSpc>
                <a:spcPct val="90000"/>
              </a:lnSpc>
              <a:spcBef>
                <a:spcPts val="100"/>
              </a:spcBef>
              <a:spcAft>
                <a:spcPts val="0"/>
              </a:spcAft>
              <a:defRPr/>
            </a:pPr>
            <a:r>
              <a:rPr lang="en-US" sz="3600" dirty="0"/>
              <a:t>Equity/Inclusion/Diversity</a:t>
            </a:r>
          </a:p>
          <a:p>
            <a:pPr marL="177800" indent="-177800">
              <a:buClr>
                <a:schemeClr val="accent3"/>
              </a:buClr>
              <a:buFont typeface="Wingdings 3" pitchFamily="18" charset="2"/>
              <a:buNone/>
              <a:defRPr/>
            </a:pPr>
            <a:r>
              <a:rPr lang="en-US" sz="3600" dirty="0"/>
              <a:t>Quorum = 50% of voting members+ 1</a:t>
            </a:r>
          </a:p>
          <a:p>
            <a:pPr marL="177800" indent="-177800">
              <a:buClr>
                <a:schemeClr val="accent3"/>
              </a:buClr>
              <a:buFont typeface="Wingdings 2" panose="05020102010507070707" pitchFamily="18" charset="2"/>
              <a:buNone/>
              <a:defRPr/>
            </a:pPr>
            <a:endParaRPr lang="en-US" sz="2400" dirty="0"/>
          </a:p>
          <a:p>
            <a:pPr marL="177800" indent="-177800">
              <a:buClr>
                <a:schemeClr val="accent3"/>
              </a:buClr>
              <a:buFont typeface="Wingdings 2" panose="05020102010507070707" pitchFamily="18" charset="2"/>
              <a:buNone/>
              <a:defRPr/>
            </a:pPr>
            <a:r>
              <a:rPr lang="en-US" sz="2700" dirty="0"/>
              <a:t>Email Vote: Can be done, but you must have 100% participation/reply and the vote must be unanimous</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p:txBody>
      </p:sp>
    </p:spTree>
    <p:extLst>
      <p:ext uri="{BB962C8B-B14F-4D97-AF65-F5344CB8AC3E}">
        <p14:creationId xmlns:p14="http://schemas.microsoft.com/office/powerpoint/2010/main" val="103259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484B6-B3DF-40C7-B54B-44C10074BC73}"/>
              </a:ext>
            </a:extLst>
          </p:cNvPr>
          <p:cNvSpPr>
            <a:spLocks noGrp="1"/>
          </p:cNvSpPr>
          <p:nvPr>
            <p:ph type="title"/>
          </p:nvPr>
        </p:nvSpPr>
        <p:spPr>
          <a:xfrm>
            <a:off x="1371600" y="508001"/>
            <a:ext cx="9652000" cy="965896"/>
          </a:xfrm>
        </p:spPr>
        <p:txBody>
          <a:bodyPr anchor="b">
            <a:normAutofit/>
          </a:bodyPr>
          <a:lstStyle/>
          <a:p>
            <a:pPr algn="ctr"/>
            <a:r>
              <a:rPr lang="en-US" sz="2700" dirty="0"/>
              <a:t>Steering Committee Positions continued </a:t>
            </a:r>
            <a:br>
              <a:rPr lang="en-US" sz="1500" dirty="0"/>
            </a:br>
            <a:endParaRPr lang="en-US" sz="1500" dirty="0"/>
          </a:p>
        </p:txBody>
      </p:sp>
      <p:sp>
        <p:nvSpPr>
          <p:cNvPr id="4" name="Content Placeholder 3">
            <a:extLst>
              <a:ext uri="{FF2B5EF4-FFF2-40B4-BE49-F238E27FC236}">
                <a16:creationId xmlns:a16="http://schemas.microsoft.com/office/drawing/2014/main" id="{D64D5E9D-DE86-0361-B1F4-0A4E19386E74}"/>
              </a:ext>
            </a:extLst>
          </p:cNvPr>
          <p:cNvSpPr txBox="1">
            <a:spLocks noGrp="1"/>
          </p:cNvSpPr>
          <p:nvPr>
            <p:ph idx="1"/>
          </p:nvPr>
        </p:nvSpPr>
        <p:spPr>
          <a:xfrm>
            <a:off x="685800" y="1651696"/>
            <a:ext cx="10820400" cy="4520504"/>
          </a:xfrm>
          <a:prstGeom prst="rect">
            <a:avLst/>
          </a:prstGeom>
        </p:spPr>
        <p:txBody>
          <a:bodyPr>
            <a:normAutofit fontScale="85000" lnSpcReduction="20000"/>
          </a:bodyPr>
          <a:lstStyle/>
          <a:p>
            <a:pPr marL="274320" lvl="2" indent="-274320">
              <a:lnSpc>
                <a:spcPct val="90000"/>
              </a:lnSpc>
              <a:spcBef>
                <a:spcPts val="400"/>
              </a:spcBef>
              <a:buClr>
                <a:schemeClr val="accent3"/>
              </a:buClr>
              <a:buSzPct val="100000"/>
              <a:buFont typeface="Wingdings 2"/>
              <a:buChar char=""/>
              <a:defRPr/>
            </a:pPr>
            <a:r>
              <a:rPr lang="en-US" sz="1600" b="1" dirty="0"/>
              <a:t>By-laws &amp; Ethics </a:t>
            </a:r>
            <a:r>
              <a:rPr lang="en-US" sz="1600" dirty="0"/>
              <a:t>– ensures all Steering Committee Members are familiar with the NEWH By-laws and Ethics</a:t>
            </a:r>
          </a:p>
          <a:p>
            <a:pPr marL="274320" lvl="2" indent="-274320">
              <a:lnSpc>
                <a:spcPct val="90000"/>
              </a:lnSpc>
              <a:spcBef>
                <a:spcPts val="400"/>
              </a:spcBef>
              <a:buClr>
                <a:schemeClr val="accent3"/>
              </a:buClr>
              <a:buSzPct val="100000"/>
              <a:buFont typeface="Wingdings 2"/>
              <a:buChar char=""/>
              <a:defRPr/>
            </a:pPr>
            <a:r>
              <a:rPr lang="en-US" sz="1600" b="1" dirty="0"/>
              <a:t>CEU</a:t>
            </a:r>
            <a:r>
              <a:rPr lang="en-US" sz="1600" dirty="0"/>
              <a:t> – supports Programming Chair in researching available CEUs to offer at general meetings</a:t>
            </a:r>
          </a:p>
          <a:p>
            <a:pPr marL="274320" lvl="2" indent="-274320">
              <a:lnSpc>
                <a:spcPct val="90000"/>
              </a:lnSpc>
              <a:spcBef>
                <a:spcPts val="400"/>
              </a:spcBef>
              <a:buClr>
                <a:schemeClr val="accent3"/>
              </a:buClr>
              <a:buSzPct val="100000"/>
              <a:buFont typeface="Wingdings 2"/>
              <a:buChar char=""/>
              <a:defRPr/>
            </a:pPr>
            <a:r>
              <a:rPr lang="en-US" sz="1600" b="1" dirty="0"/>
              <a:t>Committee Development </a:t>
            </a:r>
            <a:r>
              <a:rPr lang="en-US" sz="1600" dirty="0"/>
              <a:t>– ascertain members’ talents and interests and solicits them to serve on a committee</a:t>
            </a:r>
          </a:p>
          <a:p>
            <a:pPr marL="274320" lvl="2" indent="-274320">
              <a:lnSpc>
                <a:spcPct val="90000"/>
              </a:lnSpc>
              <a:spcBef>
                <a:spcPts val="400"/>
              </a:spcBef>
              <a:buClr>
                <a:schemeClr val="accent3"/>
              </a:buClr>
              <a:buSzPct val="100000"/>
              <a:buFont typeface="Wingdings 2"/>
              <a:buChar char=""/>
              <a:defRPr/>
            </a:pPr>
            <a:r>
              <a:rPr lang="en-US" sz="1600" b="1" dirty="0"/>
              <a:t>Community Serv</a:t>
            </a:r>
            <a:r>
              <a:rPr lang="en-US" sz="1600" dirty="0"/>
              <a:t>ice</a:t>
            </a:r>
            <a:r>
              <a:rPr lang="en-US" sz="1600" b="1" dirty="0"/>
              <a:t> – </a:t>
            </a:r>
            <a:r>
              <a:rPr lang="en-US" sz="1600" dirty="0"/>
              <a:t>coordinates community service events</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Database</a:t>
            </a:r>
            <a:r>
              <a:rPr lang="en-US" sz="1600" dirty="0"/>
              <a:t> – charged with updating the Region’s mailing/email list (given to them by NEWH, Inc.)</a:t>
            </a:r>
          </a:p>
          <a:p>
            <a:pPr marL="274320" lvl="2" indent="-274320">
              <a:lnSpc>
                <a:spcPct val="90000"/>
              </a:lnSpc>
              <a:spcBef>
                <a:spcPts val="400"/>
              </a:spcBef>
              <a:buClr>
                <a:schemeClr val="accent3"/>
              </a:buClr>
              <a:buSzPct val="100000"/>
              <a:buFont typeface="Wingdings 2"/>
              <a:buChar char=""/>
              <a:defRPr/>
            </a:pPr>
            <a:r>
              <a:rPr lang="en-US" sz="1600" b="1" dirty="0"/>
              <a:t>Education</a:t>
            </a:r>
            <a:r>
              <a:rPr lang="en-US" sz="1600" dirty="0"/>
              <a:t> – works with Scholarship Chair on outreach to higher education schools who have hospitality programs</a:t>
            </a:r>
          </a:p>
          <a:p>
            <a:pPr marL="274320" lvl="2" indent="-274320">
              <a:lnSpc>
                <a:spcPct val="90000"/>
              </a:lnSpc>
              <a:spcBef>
                <a:spcPts val="400"/>
              </a:spcBef>
              <a:buClr>
                <a:schemeClr val="accent3"/>
              </a:buClr>
              <a:buSzPct val="100000"/>
              <a:buFont typeface="Wingdings 2"/>
              <a:buChar char=""/>
              <a:defRPr/>
            </a:pPr>
            <a:r>
              <a:rPr lang="en-US" sz="1600" b="1" dirty="0"/>
              <a:t>Education Advisor – </a:t>
            </a:r>
            <a:r>
              <a:rPr lang="en-US" sz="1600" dirty="0"/>
              <a:t>this would be an educator</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Farewell Ambassador</a:t>
            </a:r>
            <a:r>
              <a:rPr lang="en-US" sz="1600" dirty="0"/>
              <a:t> – communicates with past members on reasons why they left the Region in hopes of improving member retention</a:t>
            </a:r>
          </a:p>
          <a:p>
            <a:pPr marL="274320" indent="-274320">
              <a:lnSpc>
                <a:spcPct val="90000"/>
              </a:lnSpc>
              <a:spcBef>
                <a:spcPts val="400"/>
              </a:spcBef>
              <a:buClr>
                <a:schemeClr val="accent3"/>
              </a:buClr>
              <a:buSzPct val="100000"/>
              <a:buFont typeface="Wingdings 2"/>
              <a:buChar char=""/>
              <a:defRPr/>
            </a:pPr>
            <a:r>
              <a:rPr lang="en-US" sz="1600" b="1" dirty="0"/>
              <a:t>Historian </a:t>
            </a:r>
            <a:r>
              <a:rPr lang="en-US" sz="1600" dirty="0"/>
              <a:t>– Keep all written documents, Region news articles, literature, event invitations, photographs, etc. for historical documentation of your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Green Voice – </a:t>
            </a:r>
            <a:r>
              <a:rPr lang="en-US" sz="1600" dirty="0"/>
              <a:t>promotes Green Voice events and brings sustainable hospitality education and events to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 Relations </a:t>
            </a:r>
            <a:r>
              <a:rPr lang="en-US" sz="1600" dirty="0"/>
              <a:t>– liaison between the Region and local news organization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Publications </a:t>
            </a:r>
            <a:r>
              <a:rPr lang="en-US" sz="1600" dirty="0"/>
              <a:t>– liaison between the Region and the local news organizations, promoting NEWH</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Regional Tradeshow </a:t>
            </a:r>
            <a:r>
              <a:rPr lang="en-US" sz="1600" dirty="0"/>
              <a:t>– works with NEWH, Inc. Tradeshow Director and Coordinator to plan regional tradeshow hosted by the Region</a:t>
            </a:r>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Social Media </a:t>
            </a:r>
            <a:r>
              <a:rPr lang="en-US" sz="1600" dirty="0"/>
              <a:t>– handles social media and NEWH website updates</a:t>
            </a:r>
          </a:p>
          <a:p>
            <a:pPr marL="274320" indent="-274320">
              <a:lnSpc>
                <a:spcPct val="90000"/>
              </a:lnSpc>
              <a:spcBef>
                <a:spcPts val="400"/>
              </a:spcBef>
              <a:buClr>
                <a:schemeClr val="accent3"/>
              </a:buClr>
              <a:buSzPct val="100000"/>
              <a:buFont typeface="Wingdings 2"/>
              <a:buChar char=""/>
              <a:defRPr/>
            </a:pPr>
            <a:r>
              <a:rPr lang="en-US" sz="1600" b="1" dirty="0"/>
              <a:t>Sponsorship/Partner Engagement </a:t>
            </a:r>
            <a:r>
              <a:rPr lang="en-US" sz="1600" dirty="0"/>
              <a:t>– ensure that sponsors receive promised sponsor benefits</a:t>
            </a:r>
            <a:endParaRPr lang="en-US" sz="1600" b="1" dirty="0"/>
          </a:p>
          <a:p>
            <a:pPr marL="274320" indent="-274320" eaLnBrk="1" fontAlgn="auto" hangingPunct="1">
              <a:lnSpc>
                <a:spcPct val="90000"/>
              </a:lnSpc>
              <a:spcBef>
                <a:spcPts val="400"/>
              </a:spcBef>
              <a:spcAft>
                <a:spcPts val="0"/>
              </a:spcAft>
              <a:buClr>
                <a:schemeClr val="accent3"/>
              </a:buClr>
              <a:buSzPct val="100000"/>
              <a:buFont typeface="Wingdings 2"/>
              <a:buChar char=""/>
              <a:defRPr/>
            </a:pPr>
            <a:r>
              <a:rPr lang="en-US" sz="1600" b="1" dirty="0"/>
              <a:t>Strategic Alliances </a:t>
            </a:r>
            <a:r>
              <a:rPr lang="en-US" sz="1600" dirty="0"/>
              <a:t>- charged with working with other associations or like groups to develop programs or other offerings that would benefit NEWH and its members</a:t>
            </a:r>
          </a:p>
          <a:p>
            <a:pPr marL="274320" indent="-274320">
              <a:lnSpc>
                <a:spcPct val="90000"/>
              </a:lnSpc>
              <a:spcBef>
                <a:spcPts val="400"/>
              </a:spcBef>
              <a:buClr>
                <a:schemeClr val="accent3"/>
              </a:buClr>
              <a:buSzPct val="100000"/>
              <a:buFont typeface="Wingdings 2"/>
              <a:buChar char=""/>
              <a:defRPr/>
            </a:pPr>
            <a:r>
              <a:rPr lang="en-US" sz="1600" b="1" dirty="0"/>
              <a:t>Strategic Planning </a:t>
            </a:r>
            <a:r>
              <a:rPr lang="en-US" sz="1600" dirty="0"/>
              <a:t>– works with NEWH, Inc. in offering annual strategic planning session and Steering Committee Training to the Region and helps develop the Region’s annual strategic plan </a:t>
            </a:r>
          </a:p>
          <a:p>
            <a:pPr marL="274320" indent="-274320">
              <a:lnSpc>
                <a:spcPct val="90000"/>
              </a:lnSpc>
              <a:spcBef>
                <a:spcPts val="400"/>
              </a:spcBef>
              <a:buClr>
                <a:schemeClr val="accent3"/>
              </a:buClr>
              <a:buSzPct val="100000"/>
              <a:buFont typeface="Wingdings 2"/>
              <a:buChar char=""/>
              <a:defRPr/>
            </a:pPr>
            <a:r>
              <a:rPr lang="en-US" sz="1600" b="1" dirty="0"/>
              <a:t>Student Representative </a:t>
            </a:r>
            <a:r>
              <a:rPr lang="en-US" sz="1600" dirty="0"/>
              <a:t>– helps bring the educational community closer to the Region</a:t>
            </a:r>
          </a:p>
          <a:p>
            <a:pPr marL="274320" indent="-274320">
              <a:lnSpc>
                <a:spcPct val="90000"/>
              </a:lnSpc>
              <a:spcBef>
                <a:spcPts val="400"/>
              </a:spcBef>
              <a:buClr>
                <a:schemeClr val="accent3"/>
              </a:buClr>
              <a:buSzPct val="100000"/>
              <a:buFont typeface="Wingdings 2"/>
              <a:buChar char=""/>
              <a:defRPr/>
            </a:pPr>
            <a:r>
              <a:rPr lang="en-US" sz="1600" b="1" dirty="0"/>
              <a:t>Ad Hoc </a:t>
            </a:r>
            <a:r>
              <a:rPr lang="en-US" sz="1600" dirty="0"/>
              <a:t>-  approved as special projects are needed, once the project is complete the position is dissolved</a:t>
            </a:r>
          </a:p>
        </p:txBody>
      </p:sp>
      <p:sp>
        <p:nvSpPr>
          <p:cNvPr id="5" name="TextBox 4">
            <a:extLst>
              <a:ext uri="{FF2B5EF4-FFF2-40B4-BE49-F238E27FC236}">
                <a16:creationId xmlns:a16="http://schemas.microsoft.com/office/drawing/2014/main" id="{D5731279-A6B2-F976-7AB4-645FC3270317}"/>
              </a:ext>
            </a:extLst>
          </p:cNvPr>
          <p:cNvSpPr txBox="1"/>
          <p:nvPr/>
        </p:nvSpPr>
        <p:spPr>
          <a:xfrm>
            <a:off x="1613140" y="1162687"/>
            <a:ext cx="9410460" cy="400110"/>
          </a:xfrm>
          <a:prstGeom prst="rect">
            <a:avLst/>
          </a:prstGeom>
          <a:noFill/>
        </p:spPr>
        <p:txBody>
          <a:bodyPr wrap="square" rtlCol="0">
            <a:spAutoFit/>
          </a:bodyPr>
          <a:lstStyle/>
          <a:p>
            <a:pPr algn="ctr"/>
            <a:r>
              <a:rPr lang="en-US" sz="2000" b="1" dirty="0">
                <a:latin typeface="+mj-lt"/>
              </a:rPr>
              <a:t>Optional Appointed Chairs </a:t>
            </a:r>
            <a:r>
              <a:rPr lang="en-US" sz="2000" dirty="0">
                <a:latin typeface="+mj-lt"/>
              </a:rPr>
              <a:t>(non-voting)</a:t>
            </a:r>
          </a:p>
        </p:txBody>
      </p:sp>
      <p:pic>
        <p:nvPicPr>
          <p:cNvPr id="6" name="Picture 5">
            <a:extLst>
              <a:ext uri="{FF2B5EF4-FFF2-40B4-BE49-F238E27FC236}">
                <a16:creationId xmlns:a16="http://schemas.microsoft.com/office/drawing/2014/main" id="{558484B1-4579-D225-16BD-C279AE6F1A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Tree>
    <p:extLst>
      <p:ext uri="{BB962C8B-B14F-4D97-AF65-F5344CB8AC3E}">
        <p14:creationId xmlns:p14="http://schemas.microsoft.com/office/powerpoint/2010/main" val="46140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877F2A-A2AF-38A1-3CFC-1CB604A0AD28}"/>
              </a:ext>
            </a:extLst>
          </p:cNvPr>
          <p:cNvSpPr>
            <a:spLocks noGrp="1"/>
          </p:cNvSpPr>
          <p:nvPr>
            <p:ph type="title"/>
          </p:nvPr>
        </p:nvSpPr>
        <p:spPr>
          <a:xfrm>
            <a:off x="469351" y="1371600"/>
            <a:ext cx="3152010" cy="4114800"/>
          </a:xfrm>
        </p:spPr>
        <p:txBody>
          <a:bodyPr anchor="ctr">
            <a:normAutofit/>
          </a:bodyPr>
          <a:lstStyle/>
          <a:p>
            <a:pPr algn="ctr"/>
            <a:r>
              <a:rPr lang="en-US" dirty="0">
                <a:solidFill>
                  <a:schemeClr val="bg2"/>
                </a:solidFill>
              </a:rPr>
              <a:t>What is an NEWH Regional Group?</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4D8B9C8-A9EC-A478-055F-9CA8B713D393}"/>
              </a:ext>
            </a:extLst>
          </p:cNvPr>
          <p:cNvSpPr>
            <a:spLocks noGrp="1"/>
          </p:cNvSpPr>
          <p:nvPr>
            <p:ph idx="1"/>
          </p:nvPr>
        </p:nvSpPr>
        <p:spPr>
          <a:xfrm>
            <a:off x="5118539" y="1072054"/>
            <a:ext cx="6064468" cy="4782207"/>
          </a:xfrm>
        </p:spPr>
        <p:txBody>
          <a:bodyPr anchor="ctr">
            <a:normAutofit/>
          </a:bodyPr>
          <a:lstStyle/>
          <a:p>
            <a:pPr eaLnBrk="1" hangingPunct="1"/>
            <a:r>
              <a:rPr lang="en-US" altLang="en-US" sz="2000" dirty="0"/>
              <a:t>A Regional Group is for those members who are in an area that does not have a large hospitality community, but still want to be affiliated with NEWH, Inc. and would like the opportunity to get together on a regular basis to network and form relationships.</a:t>
            </a:r>
          </a:p>
          <a:p>
            <a:pPr eaLnBrk="1" hangingPunct="1"/>
            <a:r>
              <a:rPr lang="en-US" altLang="en-US" sz="2000" dirty="0"/>
              <a:t>Our Regional Group Model provides for members to gather under the authority of NEWH, give a scholarship each year, and work toward Chapter-hood, if feasible.</a:t>
            </a:r>
          </a:p>
          <a:p>
            <a:pPr marL="0" indent="0">
              <a:buNone/>
            </a:pPr>
            <a:endParaRPr lang="en-US" altLang="en-US" sz="2000" b="1" i="1" dirty="0"/>
          </a:p>
          <a:p>
            <a:pPr marL="0" indent="0">
              <a:buNone/>
            </a:pPr>
            <a:r>
              <a:rPr lang="en-US" altLang="en-US" sz="2000" b="1" i="1" dirty="0"/>
              <a:t>It is not only what you know, but who you know… under the known umbrella of the industry’s premier organization, NEWH .</a:t>
            </a:r>
          </a:p>
          <a:p>
            <a:pPr marL="0" indent="0" eaLnBrk="1" hangingPunct="1">
              <a:buNone/>
            </a:pPr>
            <a:endParaRPr lang="en-US" sz="2000" dirty="0"/>
          </a:p>
        </p:txBody>
      </p:sp>
      <p:pic>
        <p:nvPicPr>
          <p:cNvPr id="4" name="Graphic 3">
            <a:extLst>
              <a:ext uri="{FF2B5EF4-FFF2-40B4-BE49-F238E27FC236}">
                <a16:creationId xmlns:a16="http://schemas.microsoft.com/office/drawing/2014/main" id="{2A254E2D-FF37-6E0D-56D7-1614E93362C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94731" y="5459530"/>
            <a:ext cx="1797269" cy="2325878"/>
          </a:xfrm>
          <a:prstGeom prst="rect">
            <a:avLst/>
          </a:prstGeom>
        </p:spPr>
      </p:pic>
    </p:spTree>
    <p:extLst>
      <p:ext uri="{BB962C8B-B14F-4D97-AF65-F5344CB8AC3E}">
        <p14:creationId xmlns:p14="http://schemas.microsoft.com/office/powerpoint/2010/main" val="322982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AF47-1D35-534E-FCEE-C67A22976A7F}"/>
              </a:ext>
            </a:extLst>
          </p:cNvPr>
          <p:cNvSpPr>
            <a:spLocks noGrp="1"/>
          </p:cNvSpPr>
          <p:nvPr>
            <p:ph type="title"/>
          </p:nvPr>
        </p:nvSpPr>
        <p:spPr/>
        <p:txBody>
          <a:bodyPr/>
          <a:lstStyle/>
          <a:p>
            <a:r>
              <a:rPr lang="en-US" dirty="0"/>
              <a:t>What is the difference between a regional group and a chapter</a:t>
            </a:r>
          </a:p>
        </p:txBody>
      </p:sp>
      <p:sp>
        <p:nvSpPr>
          <p:cNvPr id="3" name="Text Placeholder 2">
            <a:extLst>
              <a:ext uri="{FF2B5EF4-FFF2-40B4-BE49-F238E27FC236}">
                <a16:creationId xmlns:a16="http://schemas.microsoft.com/office/drawing/2014/main" id="{A7CDE725-0B95-537B-3CDF-BF8A0B7AF813}"/>
              </a:ext>
            </a:extLst>
          </p:cNvPr>
          <p:cNvSpPr>
            <a:spLocks noGrp="1"/>
          </p:cNvSpPr>
          <p:nvPr>
            <p:ph type="body" idx="1"/>
          </p:nvPr>
        </p:nvSpPr>
        <p:spPr>
          <a:xfrm>
            <a:off x="839788" y="1681163"/>
            <a:ext cx="5157787" cy="670151"/>
          </a:xfrm>
        </p:spPr>
        <p:txBody>
          <a:bodyPr/>
          <a:lstStyle/>
          <a:p>
            <a:r>
              <a:rPr lang="en-US" dirty="0"/>
              <a:t>Regional Group			</a:t>
            </a:r>
          </a:p>
        </p:txBody>
      </p:sp>
      <p:graphicFrame>
        <p:nvGraphicFramePr>
          <p:cNvPr id="8" name="Content Placeholder 3">
            <a:extLst>
              <a:ext uri="{FF2B5EF4-FFF2-40B4-BE49-F238E27FC236}">
                <a16:creationId xmlns:a16="http://schemas.microsoft.com/office/drawing/2014/main" id="{4E2C4E3D-58EB-AB70-A384-D86A5859A896}"/>
              </a:ext>
            </a:extLst>
          </p:cNvPr>
          <p:cNvGraphicFramePr>
            <a:graphicFrameLocks noGrp="1"/>
          </p:cNvGraphicFramePr>
          <p:nvPr>
            <p:ph sz="half" idx="2"/>
            <p:extLst>
              <p:ext uri="{D42A27DB-BD31-4B8C-83A1-F6EECF244321}">
                <p14:modId xmlns:p14="http://schemas.microsoft.com/office/powerpoint/2010/main" val="1084768535"/>
              </p:ext>
            </p:extLst>
          </p:nvPr>
        </p:nvGraphicFramePr>
        <p:xfrm>
          <a:off x="814387" y="2351314"/>
          <a:ext cx="5160963" cy="3838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3EAEBB07-EFA3-8EDD-5C13-4585D2FB5D49}"/>
              </a:ext>
            </a:extLst>
          </p:cNvPr>
          <p:cNvSpPr>
            <a:spLocks noGrp="1"/>
          </p:cNvSpPr>
          <p:nvPr>
            <p:ph type="body" sz="quarter" idx="3"/>
          </p:nvPr>
        </p:nvSpPr>
        <p:spPr>
          <a:xfrm>
            <a:off x="6172200" y="1681163"/>
            <a:ext cx="5183188" cy="670151"/>
          </a:xfrm>
        </p:spPr>
        <p:txBody>
          <a:bodyPr/>
          <a:lstStyle/>
          <a:p>
            <a:r>
              <a:rPr lang="en-US" dirty="0"/>
              <a:t>Chapter</a:t>
            </a:r>
          </a:p>
        </p:txBody>
      </p:sp>
      <p:sp>
        <p:nvSpPr>
          <p:cNvPr id="6" name="Content Placeholder 5">
            <a:extLst>
              <a:ext uri="{FF2B5EF4-FFF2-40B4-BE49-F238E27FC236}">
                <a16:creationId xmlns:a16="http://schemas.microsoft.com/office/drawing/2014/main" id="{8C0488C4-7A9A-CB6C-E8D0-A210A8C192E6}"/>
              </a:ext>
            </a:extLst>
          </p:cNvPr>
          <p:cNvSpPr>
            <a:spLocks noGrp="1"/>
          </p:cNvSpPr>
          <p:nvPr>
            <p:ph sz="quarter" idx="4"/>
          </p:nvPr>
        </p:nvSpPr>
        <p:spPr/>
        <p:txBody>
          <a:bodyPr>
            <a:normAutofit fontScale="77500" lnSpcReduction="20000"/>
          </a:bodyPr>
          <a:lstStyle/>
          <a:p>
            <a:pPr eaLnBrk="1" hangingPunct="1">
              <a:lnSpc>
                <a:spcPct val="95000"/>
              </a:lnSpc>
              <a:spcBef>
                <a:spcPts val="800"/>
              </a:spcBef>
              <a:defRPr/>
            </a:pPr>
            <a:r>
              <a:rPr lang="en-US" dirty="0"/>
              <a:t>Full Board structure – required to meet monthly</a:t>
            </a:r>
          </a:p>
          <a:p>
            <a:pPr eaLnBrk="1" hangingPunct="1">
              <a:lnSpc>
                <a:spcPct val="95000"/>
              </a:lnSpc>
              <a:spcBef>
                <a:spcPts val="800"/>
              </a:spcBef>
              <a:defRPr/>
            </a:pPr>
            <a:r>
              <a:rPr lang="en-US" dirty="0"/>
              <a:t>Has 2 banks accounts – one administrative and one scholarship</a:t>
            </a:r>
          </a:p>
          <a:p>
            <a:pPr eaLnBrk="1" hangingPunct="1">
              <a:lnSpc>
                <a:spcPct val="95000"/>
              </a:lnSpc>
              <a:spcBef>
                <a:spcPts val="800"/>
              </a:spcBef>
              <a:defRPr/>
            </a:pPr>
            <a:r>
              <a:rPr lang="en-US" dirty="0"/>
              <a:t>Hold 4-6 programming/networking events per year</a:t>
            </a:r>
          </a:p>
          <a:p>
            <a:pPr eaLnBrk="1" hangingPunct="1">
              <a:lnSpc>
                <a:spcPct val="95000"/>
              </a:lnSpc>
              <a:spcBef>
                <a:spcPts val="800"/>
              </a:spcBef>
              <a:defRPr/>
            </a:pPr>
            <a:r>
              <a:rPr lang="en-US" dirty="0"/>
              <a:t>Responsible for holding at least one (1) fundraising event per year to raise funds for education and scholarship</a:t>
            </a:r>
          </a:p>
          <a:p>
            <a:pPr eaLnBrk="1" hangingPunct="1">
              <a:lnSpc>
                <a:spcPct val="95000"/>
              </a:lnSpc>
              <a:spcBef>
                <a:spcPts val="800"/>
              </a:spcBef>
              <a:defRPr/>
            </a:pPr>
            <a:r>
              <a:rPr lang="en-US" dirty="0"/>
              <a:t>Gives annual scholarship(s) – Chapter Board can determine how many and $ amount</a:t>
            </a:r>
          </a:p>
          <a:p>
            <a:pPr eaLnBrk="1" hangingPunct="1">
              <a:lnSpc>
                <a:spcPct val="95000"/>
              </a:lnSpc>
              <a:spcBef>
                <a:spcPts val="800"/>
              </a:spcBef>
              <a:defRPr/>
            </a:pPr>
            <a:r>
              <a:rPr lang="en-US" dirty="0"/>
              <a:t>Nonprofit registration is filed by NEWH, Inc. to keep Chapter in compliance with state regulations</a:t>
            </a:r>
          </a:p>
          <a:p>
            <a:pPr eaLnBrk="1" hangingPunct="1">
              <a:lnSpc>
                <a:spcPct val="95000"/>
              </a:lnSpc>
              <a:spcBef>
                <a:spcPts val="800"/>
              </a:spcBef>
              <a:defRPr/>
            </a:pPr>
            <a:endParaRPr lang="en-US" sz="2400" dirty="0"/>
          </a:p>
          <a:p>
            <a:endParaRPr lang="en-US" dirty="0"/>
          </a:p>
        </p:txBody>
      </p:sp>
      <p:pic>
        <p:nvPicPr>
          <p:cNvPr id="7" name="Graphic 6">
            <a:extLst>
              <a:ext uri="{FF2B5EF4-FFF2-40B4-BE49-F238E27FC236}">
                <a16:creationId xmlns:a16="http://schemas.microsoft.com/office/drawing/2014/main" id="{C6CA0AF1-3DA5-9A7E-2455-395EB76C90B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94731" y="5459530"/>
            <a:ext cx="1797269" cy="2325878"/>
          </a:xfrm>
          <a:prstGeom prst="rect">
            <a:avLst/>
          </a:prstGeom>
        </p:spPr>
      </p:pic>
    </p:spTree>
    <p:extLst>
      <p:ext uri="{BB962C8B-B14F-4D97-AF65-F5344CB8AC3E}">
        <p14:creationId xmlns:p14="http://schemas.microsoft.com/office/powerpoint/2010/main" val="1591442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2" name="Rectangle 18">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B5AA9988-CF4E-3B67-CC50-D83505DDEC6D}"/>
              </a:ext>
            </a:extLst>
          </p:cNvPr>
          <p:cNvSpPr>
            <a:spLocks noGrp="1"/>
          </p:cNvSpPr>
          <p:nvPr>
            <p:ph type="title"/>
          </p:nvPr>
        </p:nvSpPr>
        <p:spPr>
          <a:xfrm>
            <a:off x="1050389" y="914881"/>
            <a:ext cx="5212188" cy="964407"/>
          </a:xfrm>
        </p:spPr>
        <p:txBody>
          <a:bodyPr>
            <a:noAutofit/>
          </a:bodyPr>
          <a:lstStyle/>
          <a:p>
            <a:pPr algn="ctr"/>
            <a:r>
              <a:rPr lang="en-US" dirty="0"/>
              <a:t>Regional group goal</a:t>
            </a:r>
          </a:p>
        </p:txBody>
      </p:sp>
      <p:sp>
        <p:nvSpPr>
          <p:cNvPr id="3" name="Content Placeholder 2">
            <a:extLst>
              <a:ext uri="{FF2B5EF4-FFF2-40B4-BE49-F238E27FC236}">
                <a16:creationId xmlns:a16="http://schemas.microsoft.com/office/drawing/2014/main" id="{E832E5F4-F55D-22FE-DCCB-F3D73596FAA2}"/>
              </a:ext>
            </a:extLst>
          </p:cNvPr>
          <p:cNvSpPr>
            <a:spLocks noGrp="1"/>
          </p:cNvSpPr>
          <p:nvPr>
            <p:ph idx="1"/>
          </p:nvPr>
        </p:nvSpPr>
        <p:spPr>
          <a:xfrm>
            <a:off x="870438" y="2146570"/>
            <a:ext cx="5811716" cy="3754499"/>
          </a:xfrm>
        </p:spPr>
        <p:txBody>
          <a:bodyPr>
            <a:normAutofit fontScale="85000" lnSpcReduction="20000"/>
          </a:bodyPr>
          <a:lstStyle/>
          <a:p>
            <a:r>
              <a:rPr lang="en-US" dirty="0"/>
              <a:t>The MAIN goal is to provide a networking relationship building opportunities for members of the hospitality industry. </a:t>
            </a:r>
          </a:p>
          <a:p>
            <a:r>
              <a:rPr lang="en-US" dirty="0"/>
              <a:t>The NEWH Regional Group should get the word out about NEWH Let people know what NEWH is, what it stands for, benefits of becoming involved (networking, business development, giving back to the industry, etc.).</a:t>
            </a:r>
          </a:p>
          <a:p>
            <a:r>
              <a:rPr lang="en-US" altLang="en-US" dirty="0"/>
              <a:t>Programs should promote the goals of the NEWH and maintain the high standards that reflect the nature of the organization.</a:t>
            </a:r>
          </a:p>
          <a:p>
            <a:pPr marL="0" indent="0" algn="ctr">
              <a:buNone/>
            </a:pPr>
            <a:r>
              <a:rPr lang="en-US" altLang="en-US" b="1" i="1" dirty="0">
                <a:solidFill>
                  <a:schemeClr val="accent1"/>
                </a:solidFill>
              </a:rPr>
              <a:t>NEWH = Networking with a higher purpose (scholarships)</a:t>
            </a:r>
          </a:p>
          <a:p>
            <a:endParaRPr lang="en-US" altLang="en-US" sz="2400" dirty="0"/>
          </a:p>
          <a:p>
            <a:pPr marL="0" indent="0">
              <a:buNone/>
            </a:pPr>
            <a:endParaRPr lang="en-US" sz="2200" dirty="0"/>
          </a:p>
        </p:txBody>
      </p:sp>
      <p:pic>
        <p:nvPicPr>
          <p:cNvPr id="7" name="Graphic 6">
            <a:extLst>
              <a:ext uri="{FF2B5EF4-FFF2-40B4-BE49-F238E27FC236}">
                <a16:creationId xmlns:a16="http://schemas.microsoft.com/office/drawing/2014/main" id="{A779D51B-8612-67DB-75F3-A1EC9A0C61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8979FE55-4E1E-FA52-A0A2-2C728514FCB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86" y="5427999"/>
            <a:ext cx="1797269" cy="2325878"/>
          </a:xfrm>
          <a:prstGeom prst="rect">
            <a:avLst/>
          </a:prstGeom>
        </p:spPr>
      </p:pic>
    </p:spTree>
    <p:extLst>
      <p:ext uri="{BB962C8B-B14F-4D97-AF65-F5344CB8AC3E}">
        <p14:creationId xmlns:p14="http://schemas.microsoft.com/office/powerpoint/2010/main" val="413201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E452D-D3A6-7153-28F1-7B9DED86BCE4}"/>
              </a:ext>
            </a:extLst>
          </p:cNvPr>
          <p:cNvSpPr>
            <a:spLocks noGrp="1"/>
          </p:cNvSpPr>
          <p:nvPr>
            <p:ph type="title"/>
          </p:nvPr>
        </p:nvSpPr>
        <p:spPr>
          <a:xfrm>
            <a:off x="6781800" y="510494"/>
            <a:ext cx="4741045" cy="1022884"/>
          </a:xfrm>
        </p:spPr>
        <p:txBody>
          <a:bodyPr>
            <a:normAutofit/>
          </a:bodyPr>
          <a:lstStyle/>
          <a:p>
            <a:pPr algn="ctr"/>
            <a:r>
              <a:rPr lang="en-US" dirty="0"/>
              <a:t>Regional Events</a:t>
            </a:r>
          </a:p>
        </p:txBody>
      </p:sp>
      <p:pic>
        <p:nvPicPr>
          <p:cNvPr id="4" name="Picture 3" descr="A group of men in a bar&#10;&#10;Description automatically generated">
            <a:extLst>
              <a:ext uri="{FF2B5EF4-FFF2-40B4-BE49-F238E27FC236}">
                <a16:creationId xmlns:a16="http://schemas.microsoft.com/office/drawing/2014/main" id="{221891B9-B9D2-BA5F-6CD9-3340AA81DF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685801" y="685800"/>
            <a:ext cx="4724400" cy="5486400"/>
          </a:xfrm>
          <a:prstGeom prst="rect">
            <a:avLst/>
          </a:prstGeom>
        </p:spPr>
      </p:pic>
      <p:sp>
        <p:nvSpPr>
          <p:cNvPr id="3" name="Content Placeholder 2">
            <a:extLst>
              <a:ext uri="{FF2B5EF4-FFF2-40B4-BE49-F238E27FC236}">
                <a16:creationId xmlns:a16="http://schemas.microsoft.com/office/drawing/2014/main" id="{56C98854-B915-DD81-F7DB-B0EF146F3C34}"/>
              </a:ext>
            </a:extLst>
          </p:cNvPr>
          <p:cNvSpPr>
            <a:spLocks noGrp="1"/>
          </p:cNvSpPr>
          <p:nvPr>
            <p:ph idx="1"/>
          </p:nvPr>
        </p:nvSpPr>
        <p:spPr>
          <a:xfrm>
            <a:off x="6701170" y="1817153"/>
            <a:ext cx="4821675" cy="4471452"/>
          </a:xfrm>
        </p:spPr>
        <p:txBody>
          <a:bodyPr>
            <a:normAutofit fontScale="92500" lnSpcReduction="10000"/>
          </a:bodyPr>
          <a:lstStyle/>
          <a:p>
            <a:pPr eaLnBrk="1" hangingPunct="1">
              <a:lnSpc>
                <a:spcPct val="90000"/>
              </a:lnSpc>
            </a:pPr>
            <a:r>
              <a:rPr lang="en-US" altLang="en-US" sz="2000" dirty="0"/>
              <a:t>The group will be encouraged to hold “no-host” happy hour type events or no-host luncheons to develop interest in the Region. </a:t>
            </a:r>
          </a:p>
          <a:p>
            <a:pPr lvl="1">
              <a:lnSpc>
                <a:spcPct val="90000"/>
              </a:lnSpc>
            </a:pPr>
            <a:r>
              <a:rPr lang="en-US" altLang="en-US" dirty="0"/>
              <a:t>“No-host” events are those events where there are no expenses to hold the event and no ticket prices to attend. Regional Groups do not hold a bank account, so the majority of events, if not all, should have no expenses involved.</a:t>
            </a:r>
          </a:p>
          <a:p>
            <a:pPr eaLnBrk="1" hangingPunct="1">
              <a:lnSpc>
                <a:spcPct val="90000"/>
              </a:lnSpc>
              <a:spcBef>
                <a:spcPts val="1200"/>
              </a:spcBef>
            </a:pPr>
            <a:r>
              <a:rPr lang="en-US" altLang="en-US" sz="2000" dirty="0"/>
              <a:t>Determine what type of event will best suit your area. Suggestions: </a:t>
            </a:r>
          </a:p>
          <a:p>
            <a:pPr lvl="1">
              <a:lnSpc>
                <a:spcPct val="90000"/>
              </a:lnSpc>
              <a:spcBef>
                <a:spcPct val="0"/>
              </a:spcBef>
            </a:pPr>
            <a:r>
              <a:rPr lang="en-US" altLang="en-US" dirty="0"/>
              <a:t>Happy hours </a:t>
            </a:r>
          </a:p>
          <a:p>
            <a:pPr lvl="1">
              <a:lnSpc>
                <a:spcPct val="90000"/>
              </a:lnSpc>
              <a:spcBef>
                <a:spcPct val="0"/>
              </a:spcBef>
            </a:pPr>
            <a:r>
              <a:rPr lang="en-US" altLang="en-US" dirty="0"/>
              <a:t>Luncheons</a:t>
            </a:r>
          </a:p>
          <a:p>
            <a:pPr lvl="1">
              <a:lnSpc>
                <a:spcPct val="90000"/>
              </a:lnSpc>
              <a:spcBef>
                <a:spcPct val="0"/>
              </a:spcBef>
            </a:pPr>
            <a:r>
              <a:rPr lang="en-US" altLang="en-US" dirty="0"/>
              <a:t>Hotel tours</a:t>
            </a:r>
          </a:p>
          <a:p>
            <a:pPr lvl="1">
              <a:lnSpc>
                <a:spcPct val="90000"/>
              </a:lnSpc>
              <a:spcBef>
                <a:spcPct val="0"/>
              </a:spcBef>
            </a:pPr>
            <a:r>
              <a:rPr lang="en-US" altLang="en-US" dirty="0"/>
              <a:t>Sponsored CEUs</a:t>
            </a:r>
          </a:p>
          <a:p>
            <a:pPr lvl="1">
              <a:lnSpc>
                <a:spcPct val="90000"/>
              </a:lnSpc>
              <a:spcBef>
                <a:spcPct val="0"/>
              </a:spcBef>
            </a:pPr>
            <a:r>
              <a:rPr lang="en-US" altLang="en-US" dirty="0"/>
              <a:t>Sponsored showroom events/tours</a:t>
            </a:r>
          </a:p>
          <a:p>
            <a:pPr>
              <a:lnSpc>
                <a:spcPct val="90000"/>
              </a:lnSpc>
            </a:pPr>
            <a:endParaRPr lang="en-US" sz="1400" dirty="0"/>
          </a:p>
        </p:txBody>
      </p:sp>
      <p:pic>
        <p:nvPicPr>
          <p:cNvPr id="7" name="Graphic 6">
            <a:extLst>
              <a:ext uri="{FF2B5EF4-FFF2-40B4-BE49-F238E27FC236}">
                <a16:creationId xmlns:a16="http://schemas.microsoft.com/office/drawing/2014/main" id="{EF006FE0-7CCD-C747-270B-EA192BF22E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52369"/>
            <a:ext cx="1743387" cy="2256149"/>
          </a:xfrm>
          <a:prstGeom prst="rect">
            <a:avLst/>
          </a:prstGeom>
        </p:spPr>
      </p:pic>
    </p:spTree>
    <p:extLst>
      <p:ext uri="{BB962C8B-B14F-4D97-AF65-F5344CB8AC3E}">
        <p14:creationId xmlns:p14="http://schemas.microsoft.com/office/powerpoint/2010/main" val="4004417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D6753ACD-8389-4A4D-8E6D-14DCDB25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E77881-6526-C167-2E88-B75A0FB45354}"/>
              </a:ext>
            </a:extLst>
          </p:cNvPr>
          <p:cNvSpPr>
            <a:spLocks noGrp="1"/>
          </p:cNvSpPr>
          <p:nvPr>
            <p:ph type="title"/>
          </p:nvPr>
        </p:nvSpPr>
        <p:spPr>
          <a:xfrm>
            <a:off x="1181686" y="1371600"/>
            <a:ext cx="3048734" cy="4114800"/>
          </a:xfrm>
        </p:spPr>
        <p:txBody>
          <a:bodyPr anchor="ctr">
            <a:normAutofit/>
          </a:bodyPr>
          <a:lstStyle/>
          <a:p>
            <a:pPr algn="ctr"/>
            <a:r>
              <a:rPr lang="en-US" dirty="0"/>
              <a:t>Steering Committee</a:t>
            </a:r>
          </a:p>
        </p:txBody>
      </p:sp>
      <p:pic>
        <p:nvPicPr>
          <p:cNvPr id="7" name="Graphic 6" descr="Meeting">
            <a:extLst>
              <a:ext uri="{FF2B5EF4-FFF2-40B4-BE49-F238E27FC236}">
                <a16:creationId xmlns:a16="http://schemas.microsoft.com/office/drawing/2014/main" id="{E9ABFE6F-FFB0-782E-3CE4-5824E3451DF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02742" y="685801"/>
            <a:ext cx="2498187" cy="2498187"/>
          </a:xfrm>
          <a:prstGeom prst="rect">
            <a:avLst/>
          </a:prstGeom>
        </p:spPr>
      </p:pic>
      <p:sp>
        <p:nvSpPr>
          <p:cNvPr id="3" name="Content Placeholder 2">
            <a:extLst>
              <a:ext uri="{FF2B5EF4-FFF2-40B4-BE49-F238E27FC236}">
                <a16:creationId xmlns:a16="http://schemas.microsoft.com/office/drawing/2014/main" id="{2F7D0B95-0793-BBE5-99F5-4D76D4881F91}"/>
              </a:ext>
            </a:extLst>
          </p:cNvPr>
          <p:cNvSpPr>
            <a:spLocks noGrp="1"/>
          </p:cNvSpPr>
          <p:nvPr>
            <p:ph idx="1"/>
          </p:nvPr>
        </p:nvSpPr>
        <p:spPr>
          <a:xfrm>
            <a:off x="5360276" y="3100552"/>
            <a:ext cx="6358758" cy="3122057"/>
          </a:xfrm>
        </p:spPr>
        <p:txBody>
          <a:bodyPr>
            <a:normAutofit lnSpcReduction="10000"/>
          </a:bodyPr>
          <a:lstStyle/>
          <a:p>
            <a:pPr eaLnBrk="1" hangingPunct="1">
              <a:lnSpc>
                <a:spcPct val="90000"/>
              </a:lnSpc>
            </a:pPr>
            <a:r>
              <a:rPr lang="en-US" altLang="en-US" sz="2000" dirty="0"/>
              <a:t>This committee will form the nucleus of the organization. New people should be brought on to the Steering Committee each year to keep the ideas fresh and new and the Regional Group moving forward. </a:t>
            </a:r>
          </a:p>
          <a:p>
            <a:pPr eaLnBrk="1" hangingPunct="1">
              <a:lnSpc>
                <a:spcPct val="95000"/>
              </a:lnSpc>
            </a:pPr>
            <a:r>
              <a:rPr lang="en-US" altLang="en-US" sz="2000" dirty="0"/>
              <a:t>Ideally the committee would appoint a Chair-Elect a year before the Chair’s term is complete. The Chair-Elect would shadow the Chair for a year prior to assuming the Chair role.</a:t>
            </a:r>
          </a:p>
          <a:p>
            <a:pPr eaLnBrk="1" hangingPunct="1">
              <a:lnSpc>
                <a:spcPct val="90000"/>
              </a:lnSpc>
            </a:pPr>
            <a:r>
              <a:rPr lang="en-US" altLang="en-US" sz="2000" dirty="0"/>
              <a:t>The Steering Committee will meet at minimum, quarterly. Minutes of all meetings must be taken and submitted to the NEWH, Inc. Office.</a:t>
            </a:r>
          </a:p>
          <a:p>
            <a:pPr marL="0" indent="0">
              <a:lnSpc>
                <a:spcPct val="90000"/>
              </a:lnSpc>
              <a:buNone/>
            </a:pPr>
            <a:endParaRPr lang="en-US" sz="1700" dirty="0"/>
          </a:p>
        </p:txBody>
      </p:sp>
      <p:pic>
        <p:nvPicPr>
          <p:cNvPr id="4" name="Graphic 3">
            <a:extLst>
              <a:ext uri="{FF2B5EF4-FFF2-40B4-BE49-F238E27FC236}">
                <a16:creationId xmlns:a16="http://schemas.microsoft.com/office/drawing/2014/main" id="{AB0D26FD-3ABD-8473-C2D4-647E023F4B3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7598" y="5422595"/>
            <a:ext cx="1743387" cy="2256149"/>
          </a:xfrm>
          <a:prstGeom prst="rect">
            <a:avLst/>
          </a:prstGeom>
        </p:spPr>
      </p:pic>
    </p:spTree>
    <p:extLst>
      <p:ext uri="{BB962C8B-B14F-4D97-AF65-F5344CB8AC3E}">
        <p14:creationId xmlns:p14="http://schemas.microsoft.com/office/powerpoint/2010/main" val="774195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8" name="Rectangle 27">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7224B1-3BC7-4EDD-E152-C1291BCB8DF1}"/>
              </a:ext>
            </a:extLst>
          </p:cNvPr>
          <p:cNvSpPr>
            <a:spLocks noGrp="1"/>
          </p:cNvSpPr>
          <p:nvPr>
            <p:ph type="title"/>
          </p:nvPr>
        </p:nvSpPr>
        <p:spPr>
          <a:xfrm>
            <a:off x="1284850" y="1065791"/>
            <a:ext cx="9431276" cy="813498"/>
          </a:xfrm>
        </p:spPr>
        <p:txBody>
          <a:bodyPr>
            <a:noAutofit/>
          </a:bodyPr>
          <a:lstStyle/>
          <a:p>
            <a:pPr algn="ctr"/>
            <a:r>
              <a:rPr lang="en-US" altLang="en-US" dirty="0"/>
              <a:t>How can I be a valuable Steering Committee member?</a:t>
            </a:r>
            <a:endParaRPr lang="en-US" dirty="0"/>
          </a:p>
        </p:txBody>
      </p:sp>
      <p:sp>
        <p:nvSpPr>
          <p:cNvPr id="3" name="Content Placeholder 2">
            <a:extLst>
              <a:ext uri="{FF2B5EF4-FFF2-40B4-BE49-F238E27FC236}">
                <a16:creationId xmlns:a16="http://schemas.microsoft.com/office/drawing/2014/main" id="{73637ADD-6710-ABC4-001D-131471C6FA21}"/>
              </a:ext>
            </a:extLst>
          </p:cNvPr>
          <p:cNvSpPr>
            <a:spLocks noGrp="1"/>
          </p:cNvSpPr>
          <p:nvPr>
            <p:ph idx="1"/>
          </p:nvPr>
        </p:nvSpPr>
        <p:spPr>
          <a:xfrm>
            <a:off x="920978" y="2135938"/>
            <a:ext cx="6757560" cy="3656271"/>
          </a:xfrm>
        </p:spPr>
        <p:txBody>
          <a:bodyPr>
            <a:normAutofit fontScale="85000" lnSpcReduction="10000"/>
          </a:bodyPr>
          <a:lstStyle/>
          <a:p>
            <a:pPr eaLnBrk="1" hangingPunct="1">
              <a:lnSpc>
                <a:spcPct val="90000"/>
              </a:lnSpc>
              <a:spcBef>
                <a:spcPts val="1000"/>
              </a:spcBef>
              <a:buClr>
                <a:schemeClr val="accent1"/>
              </a:buClr>
            </a:pPr>
            <a:r>
              <a:rPr lang="en-US" altLang="en-US" dirty="0"/>
              <a:t>Promote NEWH to others; understand the mission/history.</a:t>
            </a:r>
          </a:p>
          <a:p>
            <a:pPr eaLnBrk="1" hangingPunct="1">
              <a:lnSpc>
                <a:spcPct val="90000"/>
              </a:lnSpc>
              <a:spcBef>
                <a:spcPts val="1000"/>
              </a:spcBef>
              <a:buClr>
                <a:schemeClr val="accent1"/>
              </a:buClr>
            </a:pPr>
            <a:r>
              <a:rPr lang="en-US" altLang="en-US" dirty="0"/>
              <a:t>Understand roles and responsibilities; hold others accountable. </a:t>
            </a:r>
          </a:p>
          <a:p>
            <a:pPr eaLnBrk="1" hangingPunct="1">
              <a:lnSpc>
                <a:spcPct val="90000"/>
              </a:lnSpc>
              <a:spcBef>
                <a:spcPts val="1000"/>
              </a:spcBef>
              <a:buClr>
                <a:schemeClr val="accent1"/>
              </a:buClr>
            </a:pPr>
            <a:r>
              <a:rPr lang="en-US" altLang="en-US" dirty="0"/>
              <a:t>Live your role and responsibilities; hold yourself accountable.</a:t>
            </a:r>
          </a:p>
          <a:p>
            <a:pPr eaLnBrk="1" hangingPunct="1">
              <a:lnSpc>
                <a:spcPct val="90000"/>
              </a:lnSpc>
              <a:spcBef>
                <a:spcPts val="1000"/>
              </a:spcBef>
              <a:buClr>
                <a:schemeClr val="accent1"/>
              </a:buClr>
            </a:pPr>
            <a:r>
              <a:rPr lang="en-US" altLang="en-US" dirty="0"/>
              <a:t>Stay in your lane.</a:t>
            </a:r>
          </a:p>
          <a:p>
            <a:pPr eaLnBrk="1" hangingPunct="1">
              <a:lnSpc>
                <a:spcPct val="90000"/>
              </a:lnSpc>
              <a:spcBef>
                <a:spcPts val="1000"/>
              </a:spcBef>
              <a:buClr>
                <a:schemeClr val="accent1"/>
              </a:buClr>
            </a:pPr>
            <a:r>
              <a:rPr lang="en-US" altLang="en-US" dirty="0"/>
              <a:t>Cross over lanes when asked.</a:t>
            </a:r>
          </a:p>
          <a:p>
            <a:pPr eaLnBrk="1" hangingPunct="1">
              <a:lnSpc>
                <a:spcPct val="90000"/>
              </a:lnSpc>
              <a:spcBef>
                <a:spcPts val="1000"/>
              </a:spcBef>
              <a:buClr>
                <a:schemeClr val="accent1"/>
              </a:buClr>
            </a:pPr>
            <a:r>
              <a:rPr lang="en-US" altLang="en-US" dirty="0"/>
              <a:t>Come prepared (review agenda and supporting documents).</a:t>
            </a:r>
          </a:p>
          <a:p>
            <a:pPr eaLnBrk="1" hangingPunct="1">
              <a:lnSpc>
                <a:spcPct val="90000"/>
              </a:lnSpc>
              <a:spcBef>
                <a:spcPts val="1000"/>
              </a:spcBef>
              <a:buClr>
                <a:schemeClr val="accent1"/>
              </a:buClr>
            </a:pPr>
            <a:r>
              <a:rPr lang="en-US" altLang="en-US" dirty="0"/>
              <a:t>Treat information and discussions as “confidential”.</a:t>
            </a:r>
          </a:p>
          <a:p>
            <a:pPr eaLnBrk="1" hangingPunct="1">
              <a:lnSpc>
                <a:spcPct val="90000"/>
              </a:lnSpc>
              <a:spcBef>
                <a:spcPts val="1000"/>
              </a:spcBef>
              <a:buClr>
                <a:schemeClr val="accent1"/>
              </a:buClr>
            </a:pPr>
            <a:r>
              <a:rPr lang="en-US" altLang="en-US" dirty="0"/>
              <a:t>Be curious about different perspectives/practice teamwork.</a:t>
            </a:r>
          </a:p>
          <a:p>
            <a:pPr eaLnBrk="1" hangingPunct="1">
              <a:lnSpc>
                <a:spcPct val="90000"/>
              </a:lnSpc>
              <a:spcBef>
                <a:spcPts val="1000"/>
              </a:spcBef>
              <a:buClr>
                <a:schemeClr val="accent1"/>
              </a:buClr>
            </a:pPr>
            <a:r>
              <a:rPr lang="en-US" altLang="en-US" dirty="0"/>
              <a:t>Consensus means “I can live with it” and will support it as a team.</a:t>
            </a:r>
          </a:p>
          <a:p>
            <a:pPr>
              <a:lnSpc>
                <a:spcPct val="90000"/>
              </a:lnSpc>
            </a:pPr>
            <a:endParaRPr lang="en-US" sz="1700" dirty="0"/>
          </a:p>
        </p:txBody>
      </p:sp>
      <p:pic>
        <p:nvPicPr>
          <p:cNvPr id="6" name="Picture 5">
            <a:extLst>
              <a:ext uri="{FF2B5EF4-FFF2-40B4-BE49-F238E27FC236}">
                <a16:creationId xmlns:a16="http://schemas.microsoft.com/office/drawing/2014/main" id="{11702CD2-668A-1F7D-7B37-09A56CD57C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53400" y="2526173"/>
            <a:ext cx="2705099" cy="1805654"/>
          </a:xfrm>
          <a:prstGeom prst="rect">
            <a:avLst/>
          </a:prstGeom>
        </p:spPr>
      </p:pic>
      <p:pic>
        <p:nvPicPr>
          <p:cNvPr id="7" name="Graphic 6">
            <a:extLst>
              <a:ext uri="{FF2B5EF4-FFF2-40B4-BE49-F238E27FC236}">
                <a16:creationId xmlns:a16="http://schemas.microsoft.com/office/drawing/2014/main" id="{BC2331AB-FDF4-6B3F-8B6E-087BC8D89C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52369"/>
            <a:ext cx="1743387" cy="2256149"/>
          </a:xfrm>
          <a:prstGeom prst="rect">
            <a:avLst/>
          </a:prstGeom>
        </p:spPr>
      </p:pic>
    </p:spTree>
    <p:extLst>
      <p:ext uri="{BB962C8B-B14F-4D97-AF65-F5344CB8AC3E}">
        <p14:creationId xmlns:p14="http://schemas.microsoft.com/office/powerpoint/2010/main" val="3511607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BFBAD0-B8B5-861F-25B9-5ACFF585A278}"/>
              </a:ext>
            </a:extLst>
          </p:cNvPr>
          <p:cNvSpPr>
            <a:spLocks noGrp="1"/>
          </p:cNvSpPr>
          <p:nvPr>
            <p:ph type="title"/>
          </p:nvPr>
        </p:nvSpPr>
        <p:spPr>
          <a:xfrm>
            <a:off x="685800" y="914881"/>
            <a:ext cx="6118275" cy="1344742"/>
          </a:xfrm>
        </p:spPr>
        <p:txBody>
          <a:bodyPr>
            <a:noAutofit/>
          </a:bodyPr>
          <a:lstStyle/>
          <a:p>
            <a:pPr algn="ctr"/>
            <a:r>
              <a:rPr lang="en-US" sz="2800" dirty="0"/>
              <a:t>The Steering committee </a:t>
            </a:r>
            <a:br>
              <a:rPr lang="en-US" sz="2800" dirty="0"/>
            </a:br>
            <a:r>
              <a:rPr lang="en-US" sz="2800" dirty="0"/>
              <a:t>NEWH, Inc. Staff Relationship</a:t>
            </a:r>
          </a:p>
        </p:txBody>
      </p:sp>
      <p:sp>
        <p:nvSpPr>
          <p:cNvPr id="3" name="Content Placeholder 2">
            <a:extLst>
              <a:ext uri="{FF2B5EF4-FFF2-40B4-BE49-F238E27FC236}">
                <a16:creationId xmlns:a16="http://schemas.microsoft.com/office/drawing/2014/main" id="{8D254C50-1156-6F2D-C522-DFDCE1A0E2BC}"/>
              </a:ext>
            </a:extLst>
          </p:cNvPr>
          <p:cNvSpPr>
            <a:spLocks noGrp="1"/>
          </p:cNvSpPr>
          <p:nvPr>
            <p:ph idx="1"/>
          </p:nvPr>
        </p:nvSpPr>
        <p:spPr>
          <a:xfrm>
            <a:off x="1185454" y="2861181"/>
            <a:ext cx="5118965" cy="2709461"/>
          </a:xfrm>
        </p:spPr>
        <p:txBody>
          <a:bodyPr>
            <a:normAutofit/>
          </a:bodyPr>
          <a:lstStyle/>
          <a:p>
            <a:pPr algn="ctr" eaLnBrk="1" hangingPunct="1">
              <a:buFont typeface="Wingdings 3" panose="05040102010807070707" pitchFamily="18" charset="2"/>
              <a:buNone/>
            </a:pPr>
            <a:r>
              <a:rPr lang="en-US" altLang="en-US" sz="2000" b="1" dirty="0"/>
              <a:t>Two Elements, One Team</a:t>
            </a:r>
          </a:p>
          <a:p>
            <a:pPr algn="ctr" eaLnBrk="1" hangingPunct="1">
              <a:buFont typeface="Wingdings 3" panose="05040102010807070707" pitchFamily="18" charset="2"/>
              <a:buNone/>
            </a:pPr>
            <a:r>
              <a:rPr lang="en-US" altLang="en-US" sz="2000" dirty="0"/>
              <a:t>Consider it a </a:t>
            </a:r>
            <a:r>
              <a:rPr lang="en-US" altLang="en-US" sz="2000" u="sng" dirty="0"/>
              <a:t>partnership</a:t>
            </a:r>
            <a:r>
              <a:rPr lang="en-US" altLang="en-US" sz="2000" dirty="0"/>
              <a:t>, </a:t>
            </a:r>
            <a:r>
              <a:rPr lang="en-US" altLang="en-US" sz="2000" u="sng" dirty="0"/>
              <a:t>alliance</a:t>
            </a:r>
            <a:r>
              <a:rPr lang="en-US" altLang="en-US" sz="2000" dirty="0"/>
              <a:t>, </a:t>
            </a:r>
            <a:r>
              <a:rPr lang="en-US" altLang="en-US" sz="2000" u="sng" dirty="0"/>
              <a:t>collaboration</a:t>
            </a:r>
            <a:r>
              <a:rPr lang="en-US" altLang="en-US" sz="2000" dirty="0"/>
              <a:t> between Regional Groups and the NEWH, Inc. Staff to achieve the goals of NEWH.</a:t>
            </a:r>
            <a:endParaRPr lang="en-US" altLang="en-US" dirty="0"/>
          </a:p>
          <a:p>
            <a:pPr marL="0" indent="0">
              <a:buNone/>
            </a:pPr>
            <a:endParaRPr lang="en-US" dirty="0"/>
          </a:p>
        </p:txBody>
      </p:sp>
      <p:pic>
        <p:nvPicPr>
          <p:cNvPr id="5" name="Picture 4" descr="Person holding a puzzle piece">
            <a:extLst>
              <a:ext uri="{FF2B5EF4-FFF2-40B4-BE49-F238E27FC236}">
                <a16:creationId xmlns:a16="http://schemas.microsoft.com/office/drawing/2014/main" id="{73043475-FF12-4875-4273-682B6DBB1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4" name="Graphic 3">
            <a:extLst>
              <a:ext uri="{FF2B5EF4-FFF2-40B4-BE49-F238E27FC236}">
                <a16:creationId xmlns:a16="http://schemas.microsoft.com/office/drawing/2014/main" id="{9273625C-4B7F-ACC6-D5BC-0E84AB7D42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275" y="5468983"/>
            <a:ext cx="1743387" cy="2256149"/>
          </a:xfrm>
          <a:prstGeom prst="rect">
            <a:avLst/>
          </a:prstGeom>
        </p:spPr>
      </p:pic>
    </p:spTree>
    <p:extLst>
      <p:ext uri="{BB962C8B-B14F-4D97-AF65-F5344CB8AC3E}">
        <p14:creationId xmlns:p14="http://schemas.microsoft.com/office/powerpoint/2010/main" val="12357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54424F-7A30-CA65-D3A9-EA981C34256D}"/>
              </a:ext>
            </a:extLst>
          </p:cNvPr>
          <p:cNvSpPr>
            <a:spLocks noGrp="1"/>
          </p:cNvSpPr>
          <p:nvPr>
            <p:ph type="title"/>
          </p:nvPr>
        </p:nvSpPr>
        <p:spPr>
          <a:xfrm>
            <a:off x="315686" y="1371600"/>
            <a:ext cx="3341914" cy="4114800"/>
          </a:xfrm>
        </p:spPr>
        <p:txBody>
          <a:bodyPr anchor="ctr">
            <a:normAutofit/>
          </a:bodyPr>
          <a:lstStyle/>
          <a:p>
            <a:pPr algn="ctr"/>
            <a:r>
              <a:rPr lang="en-US" altLang="en-US" dirty="0">
                <a:solidFill>
                  <a:schemeClr val="bg2"/>
                </a:solidFill>
                <a:latin typeface="Goudy Old Style (Headings)"/>
              </a:rPr>
              <a:t>Function and Support from NEWH, Inc.</a:t>
            </a:r>
            <a:endParaRPr lang="en-US" dirty="0">
              <a:solidFill>
                <a:schemeClr val="bg2"/>
              </a:solidFill>
              <a:latin typeface="Goudy Old Style (Headings)"/>
            </a:endParaRP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AD43270-2CB2-9E2B-86F4-D25D2FB74009}"/>
              </a:ext>
            </a:extLst>
          </p:cNvPr>
          <p:cNvSpPr>
            <a:spLocks noGrp="1"/>
          </p:cNvSpPr>
          <p:nvPr>
            <p:ph idx="1"/>
          </p:nvPr>
        </p:nvSpPr>
        <p:spPr>
          <a:xfrm>
            <a:off x="4953000" y="947056"/>
            <a:ext cx="6335486" cy="4996543"/>
          </a:xfrm>
        </p:spPr>
        <p:txBody>
          <a:bodyPr anchor="ctr">
            <a:normAutofit/>
          </a:bodyPr>
          <a:lstStyle/>
          <a:p>
            <a:pPr marL="0" indent="0" eaLnBrk="1" hangingPunct="1">
              <a:lnSpc>
                <a:spcPct val="90000"/>
              </a:lnSpc>
              <a:spcAft>
                <a:spcPts val="600"/>
              </a:spcAft>
              <a:buFont typeface="Wingdings 2" panose="05020102010507070707" pitchFamily="18" charset="2"/>
              <a:buNone/>
              <a:defRPr/>
            </a:pPr>
            <a:r>
              <a:rPr lang="en-US" sz="1800" dirty="0">
                <a:latin typeface="Goudy Old Style (Headings)"/>
              </a:rPr>
              <a:t>The function of the NEWH, Inc. Office is to run the business of the organization and support its NEWH, Inc. Board of Directors, Chapters and Regional Groups.</a:t>
            </a:r>
          </a:p>
          <a:p>
            <a:pPr marL="0" indent="0" eaLnBrk="1" hangingPunct="1">
              <a:lnSpc>
                <a:spcPct val="90000"/>
              </a:lnSpc>
              <a:spcBef>
                <a:spcPts val="1200"/>
              </a:spcBef>
              <a:buFont typeface="Wingdings 2" panose="05020102010507070707" pitchFamily="18" charset="2"/>
              <a:buNone/>
              <a:defRPr/>
            </a:pPr>
            <a:r>
              <a:rPr lang="en-US" sz="1800" dirty="0">
                <a:latin typeface="Goudy Old Style (Headings)"/>
              </a:rPr>
              <a:t>Support for the Regional Groups will include:</a:t>
            </a:r>
          </a:p>
          <a:p>
            <a:pPr eaLnBrk="1" hangingPunct="1">
              <a:lnSpc>
                <a:spcPct val="90000"/>
              </a:lnSpc>
              <a:defRPr/>
            </a:pPr>
            <a:r>
              <a:rPr lang="en-US" sz="1800" dirty="0">
                <a:latin typeface="Goudy Old Style (Headings)"/>
              </a:rPr>
              <a:t>Handle all dues collections and disbursement of funds</a:t>
            </a:r>
          </a:p>
          <a:p>
            <a:pPr eaLnBrk="1" hangingPunct="1">
              <a:lnSpc>
                <a:spcPct val="90000"/>
              </a:lnSpc>
              <a:defRPr/>
            </a:pPr>
            <a:r>
              <a:rPr lang="en-US" sz="1800" dirty="0">
                <a:latin typeface="Goudy Old Style (Headings)"/>
              </a:rPr>
              <a:t>Support members’ online activities, Membership and Resource Directory, NEWH website, etc.</a:t>
            </a:r>
          </a:p>
          <a:p>
            <a:pPr eaLnBrk="1" hangingPunct="1">
              <a:lnSpc>
                <a:spcPct val="90000"/>
              </a:lnSpc>
              <a:defRPr/>
            </a:pPr>
            <a:r>
              <a:rPr lang="en-US" sz="1800" dirty="0">
                <a:latin typeface="Goudy Old Style (Headings)"/>
              </a:rPr>
              <a:t>Maintain master Regional database (Keep mailing list current by forwarding any new or revised contact information to the NEWH, Inc. Office)</a:t>
            </a:r>
          </a:p>
          <a:p>
            <a:pPr eaLnBrk="1" hangingPunct="1">
              <a:lnSpc>
                <a:spcPct val="90000"/>
              </a:lnSpc>
              <a:defRPr/>
            </a:pPr>
            <a:r>
              <a:rPr lang="en-US" sz="1800" dirty="0">
                <a:latin typeface="Goudy Old Style (Headings)"/>
              </a:rPr>
              <a:t>If needed, help setup/design event invitations </a:t>
            </a:r>
          </a:p>
          <a:p>
            <a:pPr eaLnBrk="1" hangingPunct="1">
              <a:lnSpc>
                <a:spcPct val="90000"/>
              </a:lnSpc>
              <a:defRPr/>
            </a:pPr>
            <a:r>
              <a:rPr lang="en-US" sz="1800" dirty="0">
                <a:latin typeface="Goudy Old Style (Headings)"/>
              </a:rPr>
              <a:t>Broadcast event invitations</a:t>
            </a:r>
          </a:p>
          <a:p>
            <a:pPr eaLnBrk="1" hangingPunct="1">
              <a:lnSpc>
                <a:spcPct val="90000"/>
              </a:lnSpc>
              <a:defRPr/>
            </a:pPr>
            <a:r>
              <a:rPr lang="en-US" sz="1800" dirty="0">
                <a:latin typeface="Goudy Old Style (Headings)"/>
              </a:rPr>
              <a:t>Handle online RSVP for all events</a:t>
            </a:r>
          </a:p>
          <a:p>
            <a:pPr eaLnBrk="1" hangingPunct="1">
              <a:lnSpc>
                <a:spcPct val="90000"/>
              </a:lnSpc>
              <a:defRPr/>
            </a:pPr>
            <a:r>
              <a:rPr lang="en-US" sz="1800" dirty="0">
                <a:latin typeface="Goudy Old Style (Headings)"/>
              </a:rPr>
              <a:t>Setup and help maintain Regional Group web page</a:t>
            </a:r>
          </a:p>
        </p:txBody>
      </p:sp>
      <p:pic>
        <p:nvPicPr>
          <p:cNvPr id="4" name="Graphic 3">
            <a:extLst>
              <a:ext uri="{FF2B5EF4-FFF2-40B4-BE49-F238E27FC236}">
                <a16:creationId xmlns:a16="http://schemas.microsoft.com/office/drawing/2014/main" id="{0626BFA0-40F5-BA79-4983-C416FFEBE16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71221" y="5486400"/>
            <a:ext cx="1743387" cy="2256149"/>
          </a:xfrm>
          <a:prstGeom prst="rect">
            <a:avLst/>
          </a:prstGeom>
        </p:spPr>
      </p:pic>
    </p:spTree>
    <p:extLst>
      <p:ext uri="{BB962C8B-B14F-4D97-AF65-F5344CB8AC3E}">
        <p14:creationId xmlns:p14="http://schemas.microsoft.com/office/powerpoint/2010/main" val="301321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6E577-1D1B-DEBF-BBC5-8D6EF543CB8E}"/>
              </a:ext>
            </a:extLst>
          </p:cNvPr>
          <p:cNvSpPr>
            <a:spLocks noGrp="1"/>
          </p:cNvSpPr>
          <p:nvPr>
            <p:ph type="title"/>
          </p:nvPr>
        </p:nvSpPr>
        <p:spPr>
          <a:xfrm>
            <a:off x="1157027" y="1371600"/>
            <a:ext cx="3702052" cy="4114800"/>
          </a:xfrm>
        </p:spPr>
        <p:txBody>
          <a:bodyPr anchor="ctr">
            <a:normAutofit/>
          </a:bodyPr>
          <a:lstStyle/>
          <a:p>
            <a:pPr algn="ctr"/>
            <a:r>
              <a:rPr lang="en-US" dirty="0"/>
              <a:t>Topics</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D80DB5-99D0-35AC-6C3A-427E72183A72}"/>
              </a:ext>
            </a:extLst>
          </p:cNvPr>
          <p:cNvSpPr>
            <a:spLocks noGrp="1"/>
          </p:cNvSpPr>
          <p:nvPr>
            <p:ph idx="1"/>
          </p:nvPr>
        </p:nvSpPr>
        <p:spPr>
          <a:xfrm>
            <a:off x="6781800" y="520995"/>
            <a:ext cx="5278936" cy="5858539"/>
          </a:xfrm>
        </p:spPr>
        <p:txBody>
          <a:bodyPr anchor="ctr">
            <a:normAutofit/>
          </a:bodyPr>
          <a:lstStyle/>
          <a:p>
            <a:pPr marL="0" indent="0">
              <a:lnSpc>
                <a:spcPct val="90000"/>
              </a:lnSpc>
              <a:buNone/>
            </a:pPr>
            <a:r>
              <a:rPr lang="en-US" sz="2000" dirty="0"/>
              <a:t>Introductions &amp; Steering Committee Training</a:t>
            </a:r>
          </a:p>
          <a:p>
            <a:pPr lvl="1">
              <a:lnSpc>
                <a:spcPct val="90000"/>
              </a:lnSpc>
            </a:pPr>
            <a:r>
              <a:rPr lang="en-US" dirty="0"/>
              <a:t>Why Are We Here</a:t>
            </a:r>
          </a:p>
          <a:p>
            <a:pPr lvl="1">
              <a:lnSpc>
                <a:spcPct val="90000"/>
              </a:lnSpc>
            </a:pPr>
            <a:r>
              <a:rPr lang="en-US" dirty="0"/>
              <a:t>Mission of NEWH</a:t>
            </a:r>
          </a:p>
          <a:p>
            <a:pPr lvl="1">
              <a:lnSpc>
                <a:spcPct val="90000"/>
              </a:lnSpc>
            </a:pPr>
            <a:r>
              <a:rPr lang="en-US" dirty="0"/>
              <a:t>Responsibilities of the Steering Committee</a:t>
            </a:r>
          </a:p>
          <a:p>
            <a:pPr lvl="1">
              <a:lnSpc>
                <a:spcPct val="90000"/>
              </a:lnSpc>
            </a:pPr>
            <a:r>
              <a:rPr lang="en-US" dirty="0"/>
              <a:t>Steering Committee Roles</a:t>
            </a:r>
          </a:p>
          <a:p>
            <a:pPr marL="0" indent="0">
              <a:lnSpc>
                <a:spcPct val="90000"/>
              </a:lnSpc>
              <a:buNone/>
            </a:pPr>
            <a:r>
              <a:rPr lang="en-US" sz="2000" dirty="0"/>
              <a:t>Review Member Survey</a:t>
            </a:r>
          </a:p>
          <a:p>
            <a:pPr marL="0" indent="0">
              <a:lnSpc>
                <a:spcPct val="90000"/>
              </a:lnSpc>
              <a:buNone/>
            </a:pPr>
            <a:r>
              <a:rPr lang="en-US" sz="2000" dirty="0"/>
              <a:t>SGOT Analysis</a:t>
            </a:r>
          </a:p>
          <a:p>
            <a:pPr lvl="1">
              <a:lnSpc>
                <a:spcPct val="90000"/>
              </a:lnSpc>
            </a:pPr>
            <a:r>
              <a:rPr lang="en-US" dirty="0"/>
              <a:t>Strengths </a:t>
            </a:r>
          </a:p>
          <a:p>
            <a:pPr lvl="1">
              <a:lnSpc>
                <a:spcPct val="90000"/>
              </a:lnSpc>
            </a:pPr>
            <a:r>
              <a:rPr lang="en-US" dirty="0"/>
              <a:t>Gaps</a:t>
            </a:r>
          </a:p>
          <a:p>
            <a:pPr lvl="1">
              <a:lnSpc>
                <a:spcPct val="90000"/>
              </a:lnSpc>
            </a:pPr>
            <a:r>
              <a:rPr lang="en-US" dirty="0"/>
              <a:t>Opportunities</a:t>
            </a:r>
          </a:p>
          <a:p>
            <a:pPr lvl="1">
              <a:lnSpc>
                <a:spcPct val="90000"/>
              </a:lnSpc>
            </a:pPr>
            <a:r>
              <a:rPr lang="en-US" dirty="0"/>
              <a:t>Threats</a:t>
            </a:r>
          </a:p>
          <a:p>
            <a:pPr marL="0" indent="0">
              <a:lnSpc>
                <a:spcPct val="90000"/>
              </a:lnSpc>
              <a:buNone/>
            </a:pPr>
            <a:r>
              <a:rPr lang="en-US" sz="2000" dirty="0"/>
              <a:t>Breakouts (ideas) – Programming, Membership, Marketing, Scholarship</a:t>
            </a:r>
          </a:p>
          <a:p>
            <a:pPr marL="0" indent="0">
              <a:lnSpc>
                <a:spcPct val="90000"/>
              </a:lnSpc>
              <a:buNone/>
            </a:pPr>
            <a:r>
              <a:rPr lang="en-US" sz="2000" dirty="0"/>
              <a:t>Breakout Report Back</a:t>
            </a:r>
          </a:p>
          <a:p>
            <a:pPr marL="0" indent="0">
              <a:lnSpc>
                <a:spcPct val="90000"/>
              </a:lnSpc>
              <a:buNone/>
            </a:pPr>
            <a:r>
              <a:rPr lang="en-US" sz="2000" dirty="0"/>
              <a:t>Review NEWH Website</a:t>
            </a:r>
          </a:p>
          <a:p>
            <a:pPr marL="0" indent="0">
              <a:lnSpc>
                <a:spcPct val="90000"/>
              </a:lnSpc>
              <a:buNone/>
            </a:pPr>
            <a:r>
              <a:rPr lang="en-US" sz="2000" dirty="0"/>
              <a:t>Wrap Up &amp; Adjourn</a:t>
            </a:r>
          </a:p>
        </p:txBody>
      </p:sp>
      <p:pic>
        <p:nvPicPr>
          <p:cNvPr id="4" name="Graphic 3">
            <a:extLst>
              <a:ext uri="{FF2B5EF4-FFF2-40B4-BE49-F238E27FC236}">
                <a16:creationId xmlns:a16="http://schemas.microsoft.com/office/drawing/2014/main" id="{2EE15BA9-15EE-25AF-6EC5-B250E19BCD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8764" y="5423236"/>
            <a:ext cx="1803236" cy="2333601"/>
          </a:xfrm>
          <a:prstGeom prst="rect">
            <a:avLst/>
          </a:prstGeom>
        </p:spPr>
      </p:pic>
    </p:spTree>
    <p:extLst>
      <p:ext uri="{BB962C8B-B14F-4D97-AF65-F5344CB8AC3E}">
        <p14:creationId xmlns:p14="http://schemas.microsoft.com/office/powerpoint/2010/main" val="2181193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158052-2FF6-F88F-14F9-ECCB09EF6525}"/>
              </a:ext>
            </a:extLst>
          </p:cNvPr>
          <p:cNvSpPr>
            <a:spLocks noGrp="1"/>
          </p:cNvSpPr>
          <p:nvPr>
            <p:ph type="title"/>
          </p:nvPr>
        </p:nvSpPr>
        <p:spPr>
          <a:xfrm>
            <a:off x="6781800" y="357052"/>
            <a:ext cx="4741045" cy="577083"/>
          </a:xfrm>
        </p:spPr>
        <p:txBody>
          <a:bodyPr>
            <a:normAutofit/>
          </a:bodyPr>
          <a:lstStyle/>
          <a:p>
            <a:pPr algn="ctr"/>
            <a:r>
              <a:rPr lang="en-US" dirty="0"/>
              <a:t>Contact Us!</a:t>
            </a:r>
          </a:p>
        </p:txBody>
      </p:sp>
      <p:pic>
        <p:nvPicPr>
          <p:cNvPr id="5" name="Picture 4" descr="A group of women posing for a photo&#10;&#10;Description automatically generated">
            <a:extLst>
              <a:ext uri="{FF2B5EF4-FFF2-40B4-BE49-F238E27FC236}">
                <a16:creationId xmlns:a16="http://schemas.microsoft.com/office/drawing/2014/main" id="{4CB45722-6668-246B-2674-0DD64DF3F8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669155" y="685800"/>
            <a:ext cx="4724400" cy="5486400"/>
          </a:xfrm>
          <a:prstGeom prst="rect">
            <a:avLst/>
          </a:prstGeom>
        </p:spPr>
      </p:pic>
      <p:sp>
        <p:nvSpPr>
          <p:cNvPr id="3" name="Content Placeholder 2">
            <a:extLst>
              <a:ext uri="{FF2B5EF4-FFF2-40B4-BE49-F238E27FC236}">
                <a16:creationId xmlns:a16="http://schemas.microsoft.com/office/drawing/2014/main" id="{61C1527B-0B5B-B4D4-23D4-83EAA9587F02}"/>
              </a:ext>
            </a:extLst>
          </p:cNvPr>
          <p:cNvSpPr>
            <a:spLocks noGrp="1"/>
          </p:cNvSpPr>
          <p:nvPr>
            <p:ph idx="1"/>
          </p:nvPr>
        </p:nvSpPr>
        <p:spPr>
          <a:xfrm>
            <a:off x="6282388" y="1045968"/>
            <a:ext cx="5769272" cy="5242637"/>
          </a:xfrm>
        </p:spPr>
        <p:txBody>
          <a:bodyPr>
            <a:normAutofit lnSpcReduction="10000"/>
          </a:bodyPr>
          <a:lstStyle/>
          <a:p>
            <a:pPr marL="274320" indent="-274320" eaLnBrk="1" fontAlgn="auto" hangingPunct="1">
              <a:lnSpc>
                <a:spcPct val="90000"/>
              </a:lnSpc>
              <a:spcAft>
                <a:spcPts val="0"/>
              </a:spcAft>
              <a:buClr>
                <a:schemeClr val="accent3"/>
              </a:buClr>
              <a:buFont typeface="Wingdings 3" pitchFamily="18" charset="2"/>
              <a:buNone/>
              <a:defRPr/>
            </a:pPr>
            <a:r>
              <a:rPr lang="en-US" sz="1800" dirty="0"/>
              <a:t>Feel free to contact the NEWH, Inc. Office if you have </a:t>
            </a:r>
            <a:r>
              <a:rPr lang="en-US" sz="1800" b="1" dirty="0"/>
              <a:t>ANY </a:t>
            </a:r>
            <a:r>
              <a:rPr lang="en-US" sz="1800" dirty="0"/>
              <a:t>questions. </a:t>
            </a:r>
          </a:p>
          <a:p>
            <a:pPr marL="274320" indent="-274320" eaLnBrk="1" fontAlgn="auto" hangingPunct="1">
              <a:lnSpc>
                <a:spcPct val="90000"/>
              </a:lnSpc>
              <a:spcAft>
                <a:spcPts val="0"/>
              </a:spcAft>
              <a:buClr>
                <a:schemeClr val="accent3"/>
              </a:buClr>
              <a:buFont typeface="Wingdings 3" pitchFamily="18" charset="2"/>
              <a:buNone/>
              <a:defRPr/>
            </a:pPr>
            <a:r>
              <a:rPr lang="en-US" sz="1800" dirty="0"/>
              <a:t>Questions can be directed to:</a:t>
            </a:r>
          </a:p>
          <a:p>
            <a:pPr marL="560070" lvl="1" indent="-285750" eaLnBrk="1" fontAlgn="auto" hangingPunct="1">
              <a:lnSpc>
                <a:spcPct val="90000"/>
              </a:lnSpc>
              <a:spcAft>
                <a:spcPts val="0"/>
              </a:spcAft>
              <a:defRPr/>
            </a:pPr>
            <a:r>
              <a:rPr lang="en-US" sz="1800" dirty="0"/>
              <a:t>President/VPs/Delegates – Shelia Lohmiller or Diane Federwitz</a:t>
            </a:r>
          </a:p>
          <a:p>
            <a:pPr marL="560070" lvl="1" indent="-285750" eaLnBrk="1" fontAlgn="auto" hangingPunct="1">
              <a:lnSpc>
                <a:spcPct val="90000"/>
              </a:lnSpc>
              <a:spcAft>
                <a:spcPts val="0"/>
              </a:spcAft>
              <a:defRPr/>
            </a:pPr>
            <a:r>
              <a:rPr lang="en-US" sz="1800" dirty="0"/>
              <a:t>Treasurer/Finance/Insurance – Susan Huntington or Julie Hartmann</a:t>
            </a:r>
          </a:p>
          <a:p>
            <a:pPr marL="560070" lvl="1" indent="-285750" eaLnBrk="1" fontAlgn="auto" hangingPunct="1">
              <a:lnSpc>
                <a:spcPct val="90000"/>
              </a:lnSpc>
              <a:spcAft>
                <a:spcPts val="0"/>
              </a:spcAft>
              <a:defRPr/>
            </a:pPr>
            <a:r>
              <a:rPr lang="en-US" sz="1800" dirty="0"/>
              <a:t>Secretary – Sarah Von Deck</a:t>
            </a:r>
          </a:p>
          <a:p>
            <a:pPr marL="560070" lvl="1" indent="-285750" eaLnBrk="1" fontAlgn="auto" hangingPunct="1">
              <a:lnSpc>
                <a:spcPct val="90000"/>
              </a:lnSpc>
              <a:spcAft>
                <a:spcPts val="0"/>
              </a:spcAft>
              <a:defRPr/>
            </a:pPr>
            <a:r>
              <a:rPr lang="en-US" sz="1800" dirty="0"/>
              <a:t>Office Administrator – Sarah Von Deck</a:t>
            </a:r>
          </a:p>
          <a:p>
            <a:pPr marL="560070" lvl="1" indent="-285750" eaLnBrk="1" fontAlgn="auto" hangingPunct="1">
              <a:lnSpc>
                <a:spcPct val="90000"/>
              </a:lnSpc>
              <a:spcAft>
                <a:spcPts val="0"/>
              </a:spcAft>
              <a:defRPr/>
            </a:pPr>
            <a:r>
              <a:rPr lang="en-US" sz="1800" dirty="0"/>
              <a:t>Membership – Diane Federwitz or Kathy Coughlin </a:t>
            </a:r>
          </a:p>
          <a:p>
            <a:pPr marL="560070" lvl="1" indent="-285750" eaLnBrk="1" fontAlgn="auto" hangingPunct="1">
              <a:lnSpc>
                <a:spcPct val="90000"/>
              </a:lnSpc>
              <a:spcAft>
                <a:spcPts val="0"/>
              </a:spcAft>
              <a:defRPr/>
            </a:pPr>
            <a:r>
              <a:rPr lang="en-US" sz="1800" dirty="0"/>
              <a:t>Scholarship/Education/</a:t>
            </a:r>
            <a:r>
              <a:rPr lang="en-US" sz="1800" dirty="0" err="1"/>
              <a:t>EDOnline</a:t>
            </a:r>
            <a:r>
              <a:rPr lang="en-US" sz="1800" dirty="0"/>
              <a:t> – Erika Swansen</a:t>
            </a:r>
          </a:p>
          <a:p>
            <a:pPr marL="560070" lvl="1" indent="-285750" eaLnBrk="1" fontAlgn="auto" hangingPunct="1">
              <a:lnSpc>
                <a:spcPct val="90000"/>
              </a:lnSpc>
              <a:spcAft>
                <a:spcPts val="0"/>
              </a:spcAft>
              <a:defRPr/>
            </a:pPr>
            <a:r>
              <a:rPr lang="en-US" sz="1800" dirty="0"/>
              <a:t>Communication/Marketing/Social Media – Hillary Eggebrecht</a:t>
            </a:r>
          </a:p>
          <a:p>
            <a:pPr marL="560070" lvl="1" indent="-285750" eaLnBrk="1" fontAlgn="auto" hangingPunct="1">
              <a:lnSpc>
                <a:spcPct val="90000"/>
              </a:lnSpc>
              <a:spcAft>
                <a:spcPts val="0"/>
              </a:spcAft>
              <a:defRPr/>
            </a:pPr>
            <a:r>
              <a:rPr lang="en-US" sz="1800" dirty="0"/>
              <a:t>Programming/Fundraising – Diane Federwitz; Event RSVPs – Julie Hartmann and Denise Huntington</a:t>
            </a:r>
          </a:p>
          <a:p>
            <a:pPr marL="560070" lvl="1" indent="-285750" eaLnBrk="1" fontAlgn="auto" hangingPunct="1">
              <a:lnSpc>
                <a:spcPct val="90000"/>
              </a:lnSpc>
              <a:spcAft>
                <a:spcPts val="0"/>
              </a:spcAft>
              <a:defRPr/>
            </a:pPr>
            <a:r>
              <a:rPr lang="en-US" sz="1800" dirty="0"/>
              <a:t>Regional Tradeshows/Corporate Partners/Leadership Conference – Jena Seibel and Kate Nesbitt</a:t>
            </a:r>
          </a:p>
          <a:p>
            <a:pPr marL="560070" lvl="1" indent="-285750" eaLnBrk="1" fontAlgn="auto" hangingPunct="1">
              <a:lnSpc>
                <a:spcPct val="90000"/>
              </a:lnSpc>
              <a:spcAft>
                <a:spcPts val="0"/>
              </a:spcAft>
              <a:defRPr/>
            </a:pPr>
            <a:r>
              <a:rPr lang="en-US" sz="1800" dirty="0"/>
              <a:t>Website/Newsletters – Diane Federwitz</a:t>
            </a:r>
          </a:p>
          <a:p>
            <a:pPr marL="560070" lvl="1" indent="-285750" eaLnBrk="1" fontAlgn="auto" hangingPunct="1">
              <a:lnSpc>
                <a:spcPct val="90000"/>
              </a:lnSpc>
              <a:spcAft>
                <a:spcPts val="0"/>
              </a:spcAft>
              <a:defRPr/>
            </a:pPr>
            <a:r>
              <a:rPr lang="en-US" sz="1800" dirty="0"/>
              <a:t>Other questions – just call, we’d be glad to help!</a:t>
            </a:r>
          </a:p>
          <a:p>
            <a:pPr marL="0" indent="0">
              <a:lnSpc>
                <a:spcPct val="90000"/>
              </a:lnSpc>
              <a:buNone/>
            </a:pPr>
            <a:endParaRPr lang="en-US" sz="1400" dirty="0"/>
          </a:p>
        </p:txBody>
      </p:sp>
      <p:pic>
        <p:nvPicPr>
          <p:cNvPr id="6" name="Graphic 5">
            <a:extLst>
              <a:ext uri="{FF2B5EF4-FFF2-40B4-BE49-F238E27FC236}">
                <a16:creationId xmlns:a16="http://schemas.microsoft.com/office/drawing/2014/main" id="{15D64B18-96ED-4308-B36A-BA93E28E2D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2" y="5444305"/>
            <a:ext cx="1743387" cy="2256149"/>
          </a:xfrm>
          <a:prstGeom prst="rect">
            <a:avLst/>
          </a:prstGeom>
        </p:spPr>
      </p:pic>
    </p:spTree>
    <p:extLst>
      <p:ext uri="{BB962C8B-B14F-4D97-AF65-F5344CB8AC3E}">
        <p14:creationId xmlns:p14="http://schemas.microsoft.com/office/powerpoint/2010/main" val="2293730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C2BECF-3FA9-E17C-7663-C325D4E72113}"/>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Contact Us!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7B6789-A0DF-3458-0C4D-C6C3878F9A69}"/>
              </a:ext>
            </a:extLst>
          </p:cNvPr>
          <p:cNvSpPr>
            <a:spLocks noGrp="1"/>
          </p:cNvSpPr>
          <p:nvPr>
            <p:ph idx="1"/>
          </p:nvPr>
        </p:nvSpPr>
        <p:spPr>
          <a:xfrm>
            <a:off x="4868091" y="896983"/>
            <a:ext cx="6496595" cy="3518263"/>
          </a:xfrm>
        </p:spPr>
        <p:txBody>
          <a:bodyPr anchor="ctr">
            <a:normAutofit fontScale="70000" lnSpcReduction="20000"/>
          </a:bodyPr>
          <a:lstStyle/>
          <a:p>
            <a:pPr eaLnBrk="1" hangingPunct="1">
              <a:lnSpc>
                <a:spcPct val="90000"/>
              </a:lnSpc>
              <a:spcAft>
                <a:spcPts val="300"/>
              </a:spcAft>
              <a:buClr>
                <a:schemeClr val="accent2"/>
              </a:buClr>
              <a:buSzPct val="85000"/>
              <a:buFont typeface="Wingdings 3" panose="05040102010807070707" pitchFamily="18" charset="2"/>
              <a:buNone/>
            </a:pPr>
            <a:r>
              <a:rPr lang="en-US" altLang="en-US" sz="2100" b="1" dirty="0"/>
              <a:t>Email us directly at:			General emails:</a:t>
            </a:r>
          </a:p>
          <a:p>
            <a:pPr eaLnBrk="1" hangingPunct="1">
              <a:lnSpc>
                <a:spcPct val="90000"/>
              </a:lnSpc>
              <a:buClr>
                <a:schemeClr val="accent2"/>
              </a:buClr>
              <a:buSzPct val="85000"/>
              <a:buFont typeface="Wingdings 3" panose="05040102010807070707" pitchFamily="18" charset="2"/>
              <a:buNone/>
            </a:pPr>
            <a:r>
              <a:rPr lang="en-US" altLang="en-US" sz="2100" b="0" dirty="0"/>
              <a:t>diane.federwitz@newh.org		newh.membership@newh.org</a:t>
            </a:r>
          </a:p>
          <a:p>
            <a:pPr eaLnBrk="1" hangingPunct="1">
              <a:lnSpc>
                <a:spcPct val="90000"/>
              </a:lnSpc>
              <a:buClr>
                <a:schemeClr val="accent2"/>
              </a:buClr>
              <a:buSzPct val="85000"/>
              <a:buFont typeface="Wingdings 3" panose="05040102010807070707" pitchFamily="18" charset="2"/>
              <a:buNone/>
            </a:pPr>
            <a:r>
              <a:rPr lang="en-US" altLang="en-US" sz="2100" b="0" dirty="0"/>
              <a:t>jena.seibel@newh.org			newh.education@newh.org</a:t>
            </a:r>
          </a:p>
          <a:p>
            <a:pPr eaLnBrk="1" hangingPunct="1">
              <a:lnSpc>
                <a:spcPct val="90000"/>
              </a:lnSpc>
              <a:buClr>
                <a:schemeClr val="accent2"/>
              </a:buClr>
              <a:buSzPct val="85000"/>
              <a:buFont typeface="Wingdings 2" panose="05020102010507070707" pitchFamily="18" charset="2"/>
              <a:buNone/>
            </a:pPr>
            <a:r>
              <a:rPr lang="en-US" altLang="en-US" sz="2100" b="0" dirty="0"/>
              <a:t>julie.hartmann@newh.org 		newh.finance@newh.org</a:t>
            </a:r>
          </a:p>
          <a:p>
            <a:pPr eaLnBrk="1" hangingPunct="1">
              <a:lnSpc>
                <a:spcPct val="90000"/>
              </a:lnSpc>
              <a:buClr>
                <a:schemeClr val="accent2"/>
              </a:buClr>
              <a:buSzPct val="85000"/>
              <a:buFont typeface="Wingdings 3" panose="05040102010807070707" pitchFamily="18" charset="2"/>
              <a:buNone/>
            </a:pPr>
            <a:r>
              <a:rPr lang="en-US" altLang="en-US" sz="2100" b="0" dirty="0"/>
              <a:t>kathy.coughlin@newh.org 		leadership.conference@newh.org</a:t>
            </a:r>
          </a:p>
          <a:p>
            <a:pPr marL="0" indent="0" eaLnBrk="1" hangingPunct="1">
              <a:lnSpc>
                <a:spcPct val="90000"/>
              </a:lnSpc>
              <a:buClr>
                <a:schemeClr val="accent2"/>
              </a:buClr>
              <a:buSzPct val="85000"/>
              <a:buNone/>
            </a:pPr>
            <a:r>
              <a:rPr lang="en-US" altLang="en-US" sz="2100" dirty="0"/>
              <a:t>hillary.eggebrecht@newh.org		</a:t>
            </a:r>
            <a:r>
              <a:rPr lang="en-US" altLang="en-US" sz="2100" b="0" dirty="0"/>
              <a:t>newh.scholarship@newh.org</a:t>
            </a:r>
          </a:p>
          <a:p>
            <a:pPr marL="0" indent="0" eaLnBrk="1" hangingPunct="1">
              <a:lnSpc>
                <a:spcPct val="90000"/>
              </a:lnSpc>
              <a:buClr>
                <a:schemeClr val="accent2"/>
              </a:buClr>
              <a:buSzPct val="85000"/>
              <a:buNone/>
            </a:pPr>
            <a:r>
              <a:rPr lang="en-US" altLang="en-US" sz="2100" b="0" dirty="0"/>
              <a:t>kate.nesbitt@newh.org			newh.tradeshows@newh.org</a:t>
            </a:r>
          </a:p>
          <a:p>
            <a:pPr eaLnBrk="1" hangingPunct="1">
              <a:lnSpc>
                <a:spcPct val="90000"/>
              </a:lnSpc>
              <a:buClr>
                <a:schemeClr val="accent2"/>
              </a:buClr>
              <a:buSzPct val="85000"/>
              <a:buFont typeface="Wingdings 2" panose="05020102010507070707" pitchFamily="18" charset="2"/>
              <a:buNone/>
            </a:pPr>
            <a:r>
              <a:rPr lang="en-US" altLang="en-US" sz="2100" b="0" dirty="0"/>
              <a:t>susan.huntington@newh.org 		continuing.education@newh.org</a:t>
            </a:r>
          </a:p>
          <a:p>
            <a:pPr eaLnBrk="1" hangingPunct="1">
              <a:lnSpc>
                <a:spcPct val="90000"/>
              </a:lnSpc>
              <a:buClr>
                <a:schemeClr val="accent2"/>
              </a:buClr>
              <a:buSzPct val="85000"/>
              <a:buFont typeface="Wingdings 2" panose="05020102010507070707" pitchFamily="18" charset="2"/>
              <a:buNone/>
            </a:pPr>
            <a:r>
              <a:rPr lang="en-US" altLang="en-US" sz="2100" b="0" dirty="0"/>
              <a:t>shelia.lohmiller@newh.org 		newh.magazine@newh.org</a:t>
            </a:r>
            <a:endParaRPr lang="en-US" altLang="en-US" sz="2100" dirty="0"/>
          </a:p>
          <a:p>
            <a:pPr eaLnBrk="1" hangingPunct="1">
              <a:lnSpc>
                <a:spcPct val="90000"/>
              </a:lnSpc>
              <a:buClr>
                <a:schemeClr val="accent2"/>
              </a:buClr>
              <a:buSzPct val="85000"/>
              <a:buFont typeface="Wingdings 2" panose="05020102010507070707" pitchFamily="18" charset="2"/>
              <a:buNone/>
            </a:pPr>
            <a:r>
              <a:rPr lang="en-US" altLang="en-US" sz="2100" b="0" dirty="0"/>
              <a:t>erika.swansen@newh.org</a:t>
            </a:r>
          </a:p>
          <a:p>
            <a:pPr eaLnBrk="1" hangingPunct="1">
              <a:lnSpc>
                <a:spcPct val="90000"/>
              </a:lnSpc>
              <a:buClr>
                <a:schemeClr val="accent2"/>
              </a:buClr>
              <a:buSzPct val="85000"/>
              <a:buFont typeface="Wingdings 2" panose="05020102010507070707" pitchFamily="18" charset="2"/>
              <a:buNone/>
            </a:pPr>
            <a:r>
              <a:rPr lang="en-US" altLang="en-US" sz="2100" dirty="0"/>
              <a:t>d</a:t>
            </a:r>
            <a:r>
              <a:rPr lang="en-US" altLang="en-US" sz="2100" b="0" dirty="0"/>
              <a:t>enise.huntington@newh.org</a:t>
            </a:r>
          </a:p>
          <a:p>
            <a:pPr eaLnBrk="1" hangingPunct="1">
              <a:lnSpc>
                <a:spcPct val="90000"/>
              </a:lnSpc>
              <a:buClr>
                <a:schemeClr val="accent2"/>
              </a:buClr>
              <a:buSzPct val="85000"/>
              <a:buFont typeface="Wingdings 2" panose="05020102010507070707" pitchFamily="18" charset="2"/>
              <a:buNone/>
            </a:pPr>
            <a:r>
              <a:rPr lang="en-US" sz="2100" b="0" dirty="0"/>
              <a:t>sarah.vondeck@newh.org</a:t>
            </a:r>
          </a:p>
          <a:p>
            <a:pPr eaLnBrk="1" hangingPunct="1">
              <a:lnSpc>
                <a:spcPct val="90000"/>
              </a:lnSpc>
              <a:buClr>
                <a:schemeClr val="accent2"/>
              </a:buClr>
              <a:buSzPct val="85000"/>
              <a:buFont typeface="Wingdings 2" panose="05020102010507070707" pitchFamily="18" charset="2"/>
              <a:buNone/>
            </a:pPr>
            <a:endParaRPr lang="en-US" sz="1000" dirty="0"/>
          </a:p>
        </p:txBody>
      </p:sp>
      <p:sp>
        <p:nvSpPr>
          <p:cNvPr id="6" name="TextBox 5">
            <a:extLst>
              <a:ext uri="{FF2B5EF4-FFF2-40B4-BE49-F238E27FC236}">
                <a16:creationId xmlns:a16="http://schemas.microsoft.com/office/drawing/2014/main" id="{CCD72089-3ECD-31FD-7EA6-7E112511052B}"/>
              </a:ext>
            </a:extLst>
          </p:cNvPr>
          <p:cNvSpPr txBox="1"/>
          <p:nvPr/>
        </p:nvSpPr>
        <p:spPr>
          <a:xfrm flipH="1">
            <a:off x="7213962" y="4416083"/>
            <a:ext cx="2767150" cy="1588127"/>
          </a:xfrm>
          <a:prstGeom prst="rect">
            <a:avLst/>
          </a:prstGeom>
          <a:noFill/>
        </p:spPr>
        <p:txBody>
          <a:bodyPr wrap="square" rtlCol="0">
            <a:spAutoFit/>
          </a:bodyPr>
          <a:lstStyle/>
          <a:p>
            <a:pPr eaLnBrk="1" hangingPunct="1">
              <a:lnSpc>
                <a:spcPct val="90000"/>
              </a:lnSpc>
              <a:buClr>
                <a:schemeClr val="accent2"/>
              </a:buClr>
              <a:buSzPct val="85000"/>
              <a:buFont typeface="Wingdings 2" panose="05020102010507070707" pitchFamily="18" charset="2"/>
              <a:buNone/>
            </a:pPr>
            <a:r>
              <a:rPr lang="en-US" b="0" dirty="0">
                <a:latin typeface="+mj-lt"/>
              </a:rPr>
              <a:t>NEWH, Inc.	</a:t>
            </a:r>
          </a:p>
          <a:p>
            <a:pPr eaLnBrk="1" hangingPunct="1">
              <a:lnSpc>
                <a:spcPct val="90000"/>
              </a:lnSpc>
              <a:buClr>
                <a:schemeClr val="accent2"/>
              </a:buClr>
              <a:buSzPct val="85000"/>
              <a:buFont typeface="Wingdings 2" panose="05020102010507070707" pitchFamily="18" charset="2"/>
              <a:buNone/>
            </a:pPr>
            <a:r>
              <a:rPr lang="en-US" b="0" dirty="0">
                <a:latin typeface="+mj-lt"/>
              </a:rPr>
              <a:t>P.O. Box 322</a:t>
            </a:r>
          </a:p>
          <a:p>
            <a:pPr eaLnBrk="1" hangingPunct="1">
              <a:lnSpc>
                <a:spcPct val="90000"/>
              </a:lnSpc>
              <a:buClr>
                <a:schemeClr val="accent2"/>
              </a:buClr>
              <a:buSzPct val="85000"/>
              <a:buFont typeface="Wingdings 2" panose="05020102010507070707" pitchFamily="18" charset="2"/>
              <a:buNone/>
            </a:pPr>
            <a:r>
              <a:rPr lang="en-US" b="0" dirty="0">
                <a:latin typeface="+mj-lt"/>
              </a:rPr>
              <a:t>Shawano, WI 54166-0322</a:t>
            </a:r>
          </a:p>
          <a:p>
            <a:pPr eaLnBrk="1" hangingPunct="1">
              <a:lnSpc>
                <a:spcPct val="90000"/>
              </a:lnSpc>
              <a:buClr>
                <a:schemeClr val="accent2"/>
              </a:buClr>
              <a:buSzPct val="85000"/>
              <a:buFont typeface="Wingdings 2" panose="05020102010507070707" pitchFamily="18" charset="2"/>
              <a:buNone/>
            </a:pPr>
            <a:r>
              <a:rPr lang="en-US" b="0" dirty="0">
                <a:latin typeface="+mj-lt"/>
              </a:rPr>
              <a:t>800.593.NEWH (6394)   </a:t>
            </a:r>
          </a:p>
          <a:p>
            <a:pPr eaLnBrk="1" hangingPunct="1">
              <a:lnSpc>
                <a:spcPct val="90000"/>
              </a:lnSpc>
              <a:buClr>
                <a:schemeClr val="accent2"/>
              </a:buClr>
              <a:buSzPct val="85000"/>
              <a:buFont typeface="Wingdings 2" panose="05020102010507070707" pitchFamily="18" charset="2"/>
              <a:buNone/>
            </a:pPr>
            <a:r>
              <a:rPr lang="en-US" b="0" dirty="0">
                <a:latin typeface="+mj-lt"/>
              </a:rPr>
              <a:t>Fax 800-693-NEWH (6394)   </a:t>
            </a:r>
          </a:p>
          <a:p>
            <a:pPr eaLnBrk="1" hangingPunct="1">
              <a:lnSpc>
                <a:spcPct val="90000"/>
              </a:lnSpc>
              <a:buClr>
                <a:schemeClr val="accent2"/>
              </a:buClr>
              <a:buSzPct val="85000"/>
              <a:buFont typeface="Wingdings 2" panose="05020102010507070707" pitchFamily="18" charset="2"/>
              <a:buNone/>
            </a:pPr>
            <a:r>
              <a:rPr lang="en-US" b="0" dirty="0">
                <a:latin typeface="+mj-lt"/>
              </a:rPr>
              <a:t>info@newh.org</a:t>
            </a:r>
          </a:p>
        </p:txBody>
      </p:sp>
      <p:pic>
        <p:nvPicPr>
          <p:cNvPr id="7" name="Graphic 6">
            <a:extLst>
              <a:ext uri="{FF2B5EF4-FFF2-40B4-BE49-F238E27FC236}">
                <a16:creationId xmlns:a16="http://schemas.microsoft.com/office/drawing/2014/main" id="{7847E62C-8E99-A447-EA44-0F9D5282BA9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480328"/>
            <a:ext cx="1743387" cy="2256149"/>
          </a:xfrm>
          <a:prstGeom prst="rect">
            <a:avLst/>
          </a:prstGeom>
        </p:spPr>
      </p:pic>
    </p:spTree>
    <p:extLst>
      <p:ext uri="{BB962C8B-B14F-4D97-AF65-F5344CB8AC3E}">
        <p14:creationId xmlns:p14="http://schemas.microsoft.com/office/powerpoint/2010/main" val="2221350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5D19BE-D234-2867-9132-6052E7A498E2}"/>
              </a:ext>
            </a:extLst>
          </p:cNvPr>
          <p:cNvSpPr>
            <a:spLocks noGrp="1"/>
          </p:cNvSpPr>
          <p:nvPr>
            <p:ph type="title"/>
          </p:nvPr>
        </p:nvSpPr>
        <p:spPr>
          <a:xfrm>
            <a:off x="1371599" y="1010097"/>
            <a:ext cx="9486901" cy="1010088"/>
          </a:xfrm>
        </p:spPr>
        <p:txBody>
          <a:bodyPr anchor="b">
            <a:normAutofit/>
          </a:bodyPr>
          <a:lstStyle/>
          <a:p>
            <a:pPr algn="ctr"/>
            <a:r>
              <a:rPr lang="en-US" dirty="0"/>
              <a:t>Committee do’s &amp; Don’ts</a:t>
            </a:r>
          </a:p>
        </p:txBody>
      </p:sp>
      <p:sp>
        <p:nvSpPr>
          <p:cNvPr id="11" name="Content Placeholder 2">
            <a:extLst>
              <a:ext uri="{FF2B5EF4-FFF2-40B4-BE49-F238E27FC236}">
                <a16:creationId xmlns:a16="http://schemas.microsoft.com/office/drawing/2014/main" id="{3658C608-56C8-009A-137F-4E9B269341F3}"/>
              </a:ext>
            </a:extLst>
          </p:cNvPr>
          <p:cNvSpPr>
            <a:spLocks noGrp="1"/>
          </p:cNvSpPr>
          <p:nvPr>
            <p:ph idx="1"/>
          </p:nvPr>
        </p:nvSpPr>
        <p:spPr>
          <a:xfrm>
            <a:off x="1371600" y="2206257"/>
            <a:ext cx="9486901" cy="3540642"/>
          </a:xfrm>
        </p:spPr>
        <p:txBody>
          <a:bodyPr>
            <a:normAutofit fontScale="92500" lnSpcReduction="20000"/>
          </a:bodyPr>
          <a:lstStyle/>
          <a:p>
            <a:pPr marL="0" indent="0">
              <a:lnSpc>
                <a:spcPct val="90000"/>
              </a:lnSpc>
              <a:buNone/>
            </a:pPr>
            <a:r>
              <a:rPr lang="en-US" sz="2200" dirty="0"/>
              <a:t>Do:</a:t>
            </a:r>
          </a:p>
          <a:p>
            <a:pPr lvl="1">
              <a:lnSpc>
                <a:spcPct val="90000"/>
              </a:lnSpc>
            </a:pPr>
            <a:r>
              <a:rPr lang="en-US" sz="2200" dirty="0"/>
              <a:t>Choose members carefully, include non-Steering Committee Members for committee service (If you need help recruiting, conduct a member talent survey – contact the NEWH, Inc. Office for info).</a:t>
            </a:r>
          </a:p>
          <a:p>
            <a:pPr lvl="1">
              <a:lnSpc>
                <a:spcPct val="90000"/>
              </a:lnSpc>
            </a:pPr>
            <a:r>
              <a:rPr lang="en-US" sz="2200" dirty="0"/>
              <a:t>Distribute committee assignments evenly across the Steering Committee so all members are involved.</a:t>
            </a:r>
          </a:p>
          <a:p>
            <a:pPr lvl="1">
              <a:lnSpc>
                <a:spcPct val="90000"/>
              </a:lnSpc>
            </a:pPr>
            <a:r>
              <a:rPr lang="en-US" sz="2200" dirty="0"/>
              <a:t>Give goals and provide follow-up communication/connect with Committee Members on an ongoing basis to ensure success.</a:t>
            </a:r>
          </a:p>
          <a:p>
            <a:pPr lvl="1">
              <a:lnSpc>
                <a:spcPct val="90000"/>
              </a:lnSpc>
            </a:pPr>
            <a:r>
              <a:rPr lang="en-US" sz="2200" dirty="0"/>
              <a:t>Get approval from the full Steering Committee before making important decisions.</a:t>
            </a:r>
          </a:p>
          <a:p>
            <a:pPr lvl="1">
              <a:lnSpc>
                <a:spcPct val="90000"/>
              </a:lnSpc>
            </a:pPr>
            <a:r>
              <a:rPr lang="en-US" sz="2200" dirty="0"/>
              <a:t>Write committee reports providing info to Steering Committee.</a:t>
            </a:r>
          </a:p>
          <a:p>
            <a:pPr marL="0" indent="0">
              <a:lnSpc>
                <a:spcPct val="90000"/>
              </a:lnSpc>
              <a:buNone/>
            </a:pPr>
            <a:r>
              <a:rPr lang="en-US" sz="2200" dirty="0"/>
              <a:t>Don’t: </a:t>
            </a:r>
          </a:p>
          <a:p>
            <a:pPr lvl="1">
              <a:lnSpc>
                <a:spcPct val="90000"/>
              </a:lnSpc>
            </a:pPr>
            <a:r>
              <a:rPr lang="en-US" sz="2200" dirty="0"/>
              <a:t>Create committees that are too large to be effective.</a:t>
            </a:r>
          </a:p>
          <a:p>
            <a:pPr lvl="1">
              <a:lnSpc>
                <a:spcPct val="90000"/>
              </a:lnSpc>
            </a:pPr>
            <a:r>
              <a:rPr lang="en-US" sz="2200" dirty="0"/>
              <a:t>Treat non-Steering Committee Members as outsiders.</a:t>
            </a:r>
          </a:p>
          <a:p>
            <a:pPr marL="0" indent="0">
              <a:lnSpc>
                <a:spcPct val="90000"/>
              </a:lnSpc>
              <a:buNone/>
            </a:pPr>
            <a:endParaRPr lang="en-US" sz="1500" dirty="0"/>
          </a:p>
        </p:txBody>
      </p:sp>
      <p:pic>
        <p:nvPicPr>
          <p:cNvPr id="3" name="Picture 2">
            <a:extLst>
              <a:ext uri="{FF2B5EF4-FFF2-40B4-BE49-F238E27FC236}">
                <a16:creationId xmlns:a16="http://schemas.microsoft.com/office/drawing/2014/main" id="{8C7B8174-89F7-4790-3E41-2F17353C4A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961" y="6309066"/>
            <a:ext cx="1299993" cy="507723"/>
          </a:xfrm>
          <a:prstGeom prst="rect">
            <a:avLst/>
          </a:prstGeom>
        </p:spPr>
      </p:pic>
    </p:spTree>
    <p:extLst>
      <p:ext uri="{BB962C8B-B14F-4D97-AF65-F5344CB8AC3E}">
        <p14:creationId xmlns:p14="http://schemas.microsoft.com/office/powerpoint/2010/main" val="316630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fade">
                                      <p:cBhvr>
                                        <p:cTn id="30" dur="500"/>
                                        <p:tgtEl>
                                          <p:spTgt spid="11">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fade">
                                      <p:cBhvr>
                                        <p:cTn id="33"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9B6E1D9-2C24-43DD-ABAD-DD4593E49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7F3F1B7-AE30-4D54-870F-255CBBE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004283-DE0C-CC04-3E54-1664D19FC2F9}"/>
              </a:ext>
            </a:extLst>
          </p:cNvPr>
          <p:cNvSpPr>
            <a:spLocks noGrp="1"/>
          </p:cNvSpPr>
          <p:nvPr>
            <p:ph type="title"/>
          </p:nvPr>
        </p:nvSpPr>
        <p:spPr>
          <a:xfrm>
            <a:off x="689611" y="2118652"/>
            <a:ext cx="3982329" cy="2360429"/>
          </a:xfrm>
        </p:spPr>
        <p:txBody>
          <a:bodyPr vert="horz" lIns="91440" tIns="45720" rIns="91440" bIns="45720" rtlCol="0" anchor="b">
            <a:noAutofit/>
          </a:bodyPr>
          <a:lstStyle/>
          <a:p>
            <a:pPr algn="ctr"/>
            <a:br>
              <a:rPr lang="en-US" kern="1200" cap="all" spc="300" baseline="0" dirty="0">
                <a:solidFill>
                  <a:schemeClr val="bg2"/>
                </a:solidFill>
                <a:latin typeface="+mj-lt"/>
                <a:ea typeface="+mj-ea"/>
                <a:cs typeface="+mj-cs"/>
              </a:rPr>
            </a:br>
            <a:r>
              <a:rPr lang="en-US" kern="1200" cap="all" spc="300" baseline="0" dirty="0">
                <a:solidFill>
                  <a:schemeClr val="bg2"/>
                </a:solidFill>
                <a:latin typeface="+mj-lt"/>
                <a:ea typeface="+mj-ea"/>
                <a:cs typeface="+mj-cs"/>
              </a:rPr>
              <a:t>Post your </a:t>
            </a:r>
            <a:r>
              <a:rPr lang="en-US" dirty="0">
                <a:solidFill>
                  <a:schemeClr val="bg2"/>
                </a:solidFill>
              </a:rPr>
              <a:t>steering </a:t>
            </a:r>
            <a:r>
              <a:rPr lang="en-US" kern="1200" cap="all" spc="300" baseline="0" dirty="0">
                <a:solidFill>
                  <a:schemeClr val="bg2"/>
                </a:solidFill>
                <a:latin typeface="+mj-lt"/>
                <a:ea typeface="+mj-ea"/>
                <a:cs typeface="+mj-cs"/>
              </a:rPr>
              <a:t>committee hard at work…</a:t>
            </a:r>
          </a:p>
        </p:txBody>
      </p:sp>
      <p:pic>
        <p:nvPicPr>
          <p:cNvPr id="9" name="Picture 2">
            <a:extLst>
              <a:ext uri="{FF2B5EF4-FFF2-40B4-BE49-F238E27FC236}">
                <a16:creationId xmlns:a16="http://schemas.microsoft.com/office/drawing/2014/main" id="{74B1BB83-C0F6-544E-3A33-4A6E43263A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4950441" y="1444894"/>
            <a:ext cx="3307770" cy="4404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 group of people sitting at a table with laptops and food&#10;&#10;Description automatically generated with low confidence">
            <a:extLst>
              <a:ext uri="{FF2B5EF4-FFF2-40B4-BE49-F238E27FC236}">
                <a16:creationId xmlns:a16="http://schemas.microsoft.com/office/drawing/2014/main" id="{25233CDA-8184-3F6B-AC0C-0CF965A93B98}"/>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446152" y="1481750"/>
            <a:ext cx="3421073" cy="43304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0E63B44-968F-5CE1-A0DE-166281D2EBB1}"/>
              </a:ext>
            </a:extLst>
          </p:cNvPr>
          <p:cNvPicPr>
            <a:picLocks noChangeAspect="1"/>
          </p:cNvPicPr>
          <p:nvPr/>
        </p:nvPicPr>
        <p:blipFill>
          <a:blip r:embed="rId5"/>
          <a:stretch>
            <a:fillRect/>
          </a:stretch>
        </p:blipFill>
        <p:spPr>
          <a:xfrm>
            <a:off x="10448393" y="5463066"/>
            <a:ext cx="1743607" cy="2255716"/>
          </a:xfrm>
          <a:prstGeom prst="rect">
            <a:avLst/>
          </a:prstGeom>
        </p:spPr>
      </p:pic>
    </p:spTree>
    <p:extLst>
      <p:ext uri="{BB962C8B-B14F-4D97-AF65-F5344CB8AC3E}">
        <p14:creationId xmlns:p14="http://schemas.microsoft.com/office/powerpoint/2010/main" val="3230691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FDCB3397-6B53-4A3E-AE3D-5A64D8876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3">
            <a:extLst>
              <a:ext uri="{FF2B5EF4-FFF2-40B4-BE49-F238E27FC236}">
                <a16:creationId xmlns:a16="http://schemas.microsoft.com/office/drawing/2014/main" id="{F7556730-3C78-4763-9148-6FC33C05C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67438-0E28-DE43-A0D3-B9DBA5B3D8A6}"/>
              </a:ext>
            </a:extLst>
          </p:cNvPr>
          <p:cNvSpPr>
            <a:spLocks noGrp="1"/>
          </p:cNvSpPr>
          <p:nvPr>
            <p:ph type="title"/>
          </p:nvPr>
        </p:nvSpPr>
        <p:spPr>
          <a:xfrm>
            <a:off x="1378187" y="5381060"/>
            <a:ext cx="9486900" cy="648340"/>
          </a:xfrm>
        </p:spPr>
        <p:txBody>
          <a:bodyPr vert="horz" lIns="91440" tIns="45720" rIns="91440" bIns="45720" rtlCol="0" anchor="b">
            <a:noAutofit/>
          </a:bodyPr>
          <a:lstStyle/>
          <a:p>
            <a:pPr algn="ctr"/>
            <a:br>
              <a:rPr lang="en-US" sz="3200" kern="1200" cap="all" spc="300" baseline="0" dirty="0">
                <a:solidFill>
                  <a:schemeClr val="bg2"/>
                </a:solidFill>
                <a:latin typeface="+mj-lt"/>
                <a:ea typeface="+mj-ea"/>
                <a:cs typeface="+mj-cs"/>
              </a:rPr>
            </a:br>
            <a:r>
              <a:rPr lang="en-US" sz="3200" kern="1200" cap="all" spc="300" baseline="0" dirty="0">
                <a:solidFill>
                  <a:schemeClr val="bg2"/>
                </a:solidFill>
                <a:latin typeface="+mj-lt"/>
                <a:ea typeface="+mj-ea"/>
                <a:cs typeface="+mj-cs"/>
              </a:rPr>
              <a:t>HIGHLIGHT YOUR </a:t>
            </a:r>
            <a:r>
              <a:rPr lang="en-US" sz="3200" cap="all" spc="300" dirty="0">
                <a:solidFill>
                  <a:schemeClr val="bg2"/>
                </a:solidFill>
              </a:rPr>
              <a:t>steering committee</a:t>
            </a:r>
            <a:r>
              <a:rPr lang="en-US" sz="3200" kern="1200" cap="all" spc="300" baseline="0" dirty="0">
                <a:solidFill>
                  <a:schemeClr val="bg2"/>
                </a:solidFill>
                <a:latin typeface="+mj-lt"/>
                <a:ea typeface="+mj-ea"/>
                <a:cs typeface="+mj-cs"/>
              </a:rPr>
              <a:t> AND THANK THEM!</a:t>
            </a:r>
          </a:p>
        </p:txBody>
      </p:sp>
      <p:pic>
        <p:nvPicPr>
          <p:cNvPr id="11" name="Picture 10">
            <a:extLst>
              <a:ext uri="{FF2B5EF4-FFF2-40B4-BE49-F238E27FC236}">
                <a16:creationId xmlns:a16="http://schemas.microsoft.com/office/drawing/2014/main" id="{8F9B6994-D698-9D99-CA16-B284E3C121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34914" y="828600"/>
            <a:ext cx="2723616" cy="3866660"/>
          </a:xfrm>
          <a:prstGeom prst="rect">
            <a:avLst/>
          </a:prstGeom>
        </p:spPr>
      </p:pic>
      <p:pic>
        <p:nvPicPr>
          <p:cNvPr id="12" name="Picture 11">
            <a:extLst>
              <a:ext uri="{FF2B5EF4-FFF2-40B4-BE49-F238E27FC236}">
                <a16:creationId xmlns:a16="http://schemas.microsoft.com/office/drawing/2014/main" id="{6FCDD216-28FE-BBE9-ADF1-4FFA7223F7C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462557" y="851383"/>
            <a:ext cx="3266885" cy="3836767"/>
          </a:xfrm>
          <a:prstGeom prst="rect">
            <a:avLst/>
          </a:prstGeom>
        </p:spPr>
      </p:pic>
      <p:pic>
        <p:nvPicPr>
          <p:cNvPr id="13" name="Picture 12">
            <a:extLst>
              <a:ext uri="{FF2B5EF4-FFF2-40B4-BE49-F238E27FC236}">
                <a16:creationId xmlns:a16="http://schemas.microsoft.com/office/drawing/2014/main" id="{229E99EF-BC50-8D6E-DAE5-D13A874DDAC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33469" y="858492"/>
            <a:ext cx="2889345" cy="3836768"/>
          </a:xfrm>
          <a:prstGeom prst="rect">
            <a:avLst/>
          </a:prstGeom>
        </p:spPr>
      </p:pic>
      <p:pic>
        <p:nvPicPr>
          <p:cNvPr id="14" name="Picture 13">
            <a:extLst>
              <a:ext uri="{FF2B5EF4-FFF2-40B4-BE49-F238E27FC236}">
                <a16:creationId xmlns:a16="http://schemas.microsoft.com/office/drawing/2014/main" id="{D46367A6-7093-45D2-FE92-B623719BE212}"/>
              </a:ext>
            </a:extLst>
          </p:cNvPr>
          <p:cNvPicPr>
            <a:picLocks noChangeAspect="1"/>
          </p:cNvPicPr>
          <p:nvPr/>
        </p:nvPicPr>
        <p:blipFill>
          <a:blip r:embed="rId6"/>
          <a:stretch>
            <a:fillRect/>
          </a:stretch>
        </p:blipFill>
        <p:spPr>
          <a:xfrm>
            <a:off x="10448393" y="5463240"/>
            <a:ext cx="1743607" cy="2255716"/>
          </a:xfrm>
          <a:prstGeom prst="rect">
            <a:avLst/>
          </a:prstGeom>
        </p:spPr>
      </p:pic>
    </p:spTree>
    <p:extLst>
      <p:ext uri="{BB962C8B-B14F-4D97-AF65-F5344CB8AC3E}">
        <p14:creationId xmlns:p14="http://schemas.microsoft.com/office/powerpoint/2010/main" val="3500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6DEF19-0E0E-45D4-0B29-6A46122BE49B}"/>
              </a:ext>
            </a:extLst>
          </p:cNvPr>
          <p:cNvSpPr>
            <a:spLocks noGrp="1"/>
          </p:cNvSpPr>
          <p:nvPr>
            <p:ph type="title"/>
          </p:nvPr>
        </p:nvSpPr>
        <p:spPr>
          <a:xfrm>
            <a:off x="1371600" y="1371600"/>
            <a:ext cx="3390900" cy="4114800"/>
          </a:xfrm>
        </p:spPr>
        <p:txBody>
          <a:bodyPr anchor="ctr">
            <a:normAutofit/>
          </a:bodyPr>
          <a:lstStyle/>
          <a:p>
            <a:pPr algn="ctr"/>
            <a:r>
              <a:rPr lang="en-US" altLang="en-US" dirty="0">
                <a:solidFill>
                  <a:schemeClr val="bg2"/>
                </a:solidFill>
              </a:rPr>
              <a:t>Role of the Steering committee chair</a:t>
            </a:r>
            <a:endParaRPr lang="en-US" dirty="0">
              <a:solidFill>
                <a:schemeClr val="bg2"/>
              </a:solidFill>
            </a:endParaRP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7C181B-00C6-04A8-E7C6-2AD60994BC16}"/>
              </a:ext>
            </a:extLst>
          </p:cNvPr>
          <p:cNvSpPr>
            <a:spLocks noGrp="1"/>
          </p:cNvSpPr>
          <p:nvPr>
            <p:ph idx="1"/>
          </p:nvPr>
        </p:nvSpPr>
        <p:spPr>
          <a:xfrm>
            <a:off x="5571918" y="865163"/>
            <a:ext cx="5848213" cy="5141741"/>
          </a:xfrm>
        </p:spPr>
        <p:txBody>
          <a:bodyPr anchor="ctr">
            <a:normAutofit/>
          </a:bodyPr>
          <a:lstStyle/>
          <a:p>
            <a:pPr marL="0" indent="0" eaLnBrk="1" hangingPunct="1">
              <a:spcBef>
                <a:spcPct val="0"/>
              </a:spcBef>
              <a:spcAft>
                <a:spcPts val="600"/>
              </a:spcAft>
              <a:buNone/>
            </a:pPr>
            <a:r>
              <a:rPr lang="en-US" altLang="en-US" sz="2000" dirty="0"/>
              <a:t>The Chairperson shall have general supervision and control over the Regional Steering Committee’s affairs. The Chairperson shall:</a:t>
            </a:r>
          </a:p>
          <a:p>
            <a:pPr lvl="1" eaLnBrk="1" hangingPunct="1">
              <a:spcBef>
                <a:spcPct val="0"/>
              </a:spcBef>
            </a:pPr>
            <a:r>
              <a:rPr lang="en-US" altLang="en-US" dirty="0"/>
              <a:t>Create meeting agenda and distribute in advance of meeting; solicit agenda items from Steering Committee Members</a:t>
            </a:r>
          </a:p>
          <a:p>
            <a:pPr lvl="1" eaLnBrk="1" hangingPunct="1">
              <a:spcBef>
                <a:spcPct val="0"/>
              </a:spcBef>
            </a:pPr>
            <a:r>
              <a:rPr lang="en-US" altLang="en-US" dirty="0"/>
              <a:t>Encourage discussion and input from all Steering Committee Members</a:t>
            </a:r>
          </a:p>
          <a:p>
            <a:pPr lvl="1" eaLnBrk="1" hangingPunct="1">
              <a:spcBef>
                <a:spcPct val="0"/>
              </a:spcBef>
            </a:pPr>
            <a:r>
              <a:rPr lang="en-US" altLang="en-US" dirty="0"/>
              <a:t>Supervise and direct the business of the Region, keeping all Steering Committee Members focused on setting and meeting the goals of NEWH</a:t>
            </a:r>
          </a:p>
          <a:p>
            <a:pPr lvl="1" eaLnBrk="1" hangingPunct="1">
              <a:spcBef>
                <a:spcPct val="0"/>
              </a:spcBef>
            </a:pPr>
            <a:r>
              <a:rPr lang="en-US" altLang="en-US" dirty="0"/>
              <a:t>Encourage future leaders</a:t>
            </a:r>
          </a:p>
          <a:p>
            <a:pPr lvl="1" eaLnBrk="1" hangingPunct="1">
              <a:spcBef>
                <a:spcPct val="0"/>
              </a:spcBef>
            </a:pPr>
            <a:r>
              <a:rPr lang="en-US" altLang="en-US" dirty="0"/>
              <a:t>Encourage teamwork and ensure involvement of all members in the Region</a:t>
            </a:r>
          </a:p>
        </p:txBody>
      </p:sp>
      <p:pic>
        <p:nvPicPr>
          <p:cNvPr id="5" name="Graphic 4">
            <a:extLst>
              <a:ext uri="{FF2B5EF4-FFF2-40B4-BE49-F238E27FC236}">
                <a16:creationId xmlns:a16="http://schemas.microsoft.com/office/drawing/2014/main" id="{75773377-D5FF-B019-948A-3E779D3A490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95120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AE0D7287-46A6-64B6-F135-F7489DC7F9B8}"/>
              </a:ext>
            </a:extLst>
          </p:cNvPr>
          <p:cNvSpPr>
            <a:spLocks noGrp="1"/>
          </p:cNvSpPr>
          <p:nvPr>
            <p:ph type="title"/>
          </p:nvPr>
        </p:nvSpPr>
        <p:spPr>
          <a:xfrm>
            <a:off x="5364126" y="464838"/>
            <a:ext cx="6492112" cy="1027953"/>
          </a:xfrm>
        </p:spPr>
        <p:txBody>
          <a:bodyPr>
            <a:normAutofit fontScale="90000"/>
          </a:bodyPr>
          <a:lstStyle/>
          <a:p>
            <a:pPr algn="ctr"/>
            <a:r>
              <a:rPr lang="en-US" sz="3600" dirty="0"/>
              <a:t>Role of the Steering Committee Chair </a:t>
            </a:r>
            <a:r>
              <a:rPr lang="en-US" sz="2000" dirty="0"/>
              <a:t>continued</a:t>
            </a:r>
            <a:endParaRPr lang="en-US" dirty="0"/>
          </a:p>
        </p:txBody>
      </p:sp>
      <p:sp>
        <p:nvSpPr>
          <p:cNvPr id="18" name="Rectangle 17">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pic>
        <p:nvPicPr>
          <p:cNvPr id="4" name="Picture 3" descr="A group of people in a room&#10;&#10;Description automatically generated with low confidence">
            <a:extLst>
              <a:ext uri="{FF2B5EF4-FFF2-40B4-BE49-F238E27FC236}">
                <a16:creationId xmlns:a16="http://schemas.microsoft.com/office/drawing/2014/main" id="{896DB95D-DB1E-89F6-2DE4-E4A778B3BE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61950" y="1733550"/>
            <a:ext cx="5486400" cy="3390900"/>
          </a:xfrm>
          <a:prstGeom prst="rect">
            <a:avLst/>
          </a:prstGeom>
        </p:spPr>
      </p:pic>
      <p:sp>
        <p:nvSpPr>
          <p:cNvPr id="3" name="Content Placeholder 2">
            <a:extLst>
              <a:ext uri="{FF2B5EF4-FFF2-40B4-BE49-F238E27FC236}">
                <a16:creationId xmlns:a16="http://schemas.microsoft.com/office/drawing/2014/main" id="{AEAAC74A-8422-FBEE-58DD-88EA0B1F7606}"/>
              </a:ext>
            </a:extLst>
          </p:cNvPr>
          <p:cNvSpPr>
            <a:spLocks noGrp="1"/>
          </p:cNvSpPr>
          <p:nvPr>
            <p:ph idx="1"/>
          </p:nvPr>
        </p:nvSpPr>
        <p:spPr>
          <a:xfrm>
            <a:off x="5364126" y="1817153"/>
            <a:ext cx="6165978" cy="4471451"/>
          </a:xfrm>
        </p:spPr>
        <p:txBody>
          <a:bodyPr>
            <a:normAutofit fontScale="92500" lnSpcReduction="10000"/>
          </a:bodyPr>
          <a:lstStyle/>
          <a:p>
            <a:pPr>
              <a:lnSpc>
                <a:spcPct val="90000"/>
              </a:lnSpc>
            </a:pPr>
            <a:r>
              <a:rPr lang="en-US" sz="2200" dirty="0">
                <a:effectLst/>
                <a:latin typeface="+mj-lt"/>
                <a:ea typeface="Calibri" panose="020F0502020204030204" pitchFamily="34" charset="0"/>
                <a:cs typeface="Times New Roman" panose="02020603050405020304" pitchFamily="18" charset="0"/>
              </a:rPr>
              <a:t>They shall act as liaison between the Region and NEWH, Inc. Board.</a:t>
            </a:r>
          </a:p>
          <a:p>
            <a:pPr>
              <a:lnSpc>
                <a:spcPct val="90000"/>
              </a:lnSpc>
            </a:pPr>
            <a:r>
              <a:rPr lang="en-US" sz="2200" dirty="0">
                <a:effectLst/>
                <a:latin typeface="+mj-lt"/>
                <a:ea typeface="Calibri" panose="020F0502020204030204" pitchFamily="34" charset="0"/>
                <a:cs typeface="Times New Roman" panose="02020603050405020304" pitchFamily="18" charset="0"/>
              </a:rPr>
              <a:t>The Steering Committee Chair must attend a minimum of two (2) NEWH, Inc. Board meetings a year – these Board meetings are held 3 times a year (Jan/Feb [</a:t>
            </a:r>
            <a:r>
              <a:rPr lang="en-US" sz="2200" i="1" dirty="0">
                <a:effectLst/>
                <a:latin typeface="+mj-lt"/>
                <a:ea typeface="Calibri" panose="020F0502020204030204" pitchFamily="34" charset="0"/>
                <a:cs typeface="Times New Roman" panose="02020603050405020304" pitchFamily="18" charset="0"/>
              </a:rPr>
              <a:t>required</a:t>
            </a:r>
            <a:r>
              <a:rPr lang="en-US" sz="2200" dirty="0">
                <a:effectLst/>
                <a:latin typeface="+mj-lt"/>
                <a:ea typeface="Calibri" panose="020F0502020204030204" pitchFamily="34" charset="0"/>
                <a:cs typeface="Times New Roman" panose="02020603050405020304" pitchFamily="18" charset="0"/>
              </a:rPr>
              <a:t>], May/June, and November). Attendance is in-person or Zoom.</a:t>
            </a:r>
          </a:p>
          <a:p>
            <a:pPr>
              <a:lnSpc>
                <a:spcPct val="90000"/>
              </a:lnSpc>
            </a:pPr>
            <a:r>
              <a:rPr lang="en-US" sz="2200" dirty="0">
                <a:effectLst/>
                <a:latin typeface="+mj-lt"/>
                <a:ea typeface="Calibri" panose="020F0502020204030204" pitchFamily="34" charset="0"/>
                <a:cs typeface="Times New Roman" panose="02020603050405020304" pitchFamily="18" charset="0"/>
              </a:rPr>
              <a:t>Responsible for providing a written report to the NEWH, Inc. Office prior to the NEWH, Inc. Board meeting.</a:t>
            </a:r>
          </a:p>
          <a:p>
            <a:pPr>
              <a:lnSpc>
                <a:spcPct val="90000"/>
              </a:lnSpc>
            </a:pPr>
            <a:r>
              <a:rPr lang="en-US" sz="2200" dirty="0">
                <a:effectLst/>
                <a:latin typeface="+mj-lt"/>
                <a:ea typeface="Calibri" panose="020F0502020204030204" pitchFamily="34" charset="0"/>
                <a:cs typeface="Times New Roman" panose="02020603050405020304" pitchFamily="18" charset="0"/>
              </a:rPr>
              <a:t>Provide a written report of the NEWH, Inc. Board meetings to their </a:t>
            </a:r>
            <a:r>
              <a:rPr lang="en-US" sz="2200" dirty="0">
                <a:ea typeface="Calibri" panose="020F0502020204030204" pitchFamily="34" charset="0"/>
                <a:cs typeface="Times New Roman" panose="02020603050405020304" pitchFamily="18" charset="0"/>
              </a:rPr>
              <a:t>Region</a:t>
            </a:r>
            <a:r>
              <a:rPr lang="en-US" sz="2200" dirty="0">
                <a:effectLst/>
                <a:latin typeface="+mj-lt"/>
                <a:ea typeface="Calibri" panose="020F0502020204030204" pitchFamily="34" charset="0"/>
                <a:cs typeface="Times New Roman" panose="02020603050405020304" pitchFamily="18" charset="0"/>
              </a:rPr>
              <a:t> the month following a NEWH, Inc. Board meeting. </a:t>
            </a:r>
          </a:p>
          <a:p>
            <a:pPr>
              <a:lnSpc>
                <a:spcPct val="90000"/>
              </a:lnSpc>
            </a:pPr>
            <a:r>
              <a:rPr lang="en-US" sz="2200" dirty="0">
                <a:effectLst/>
                <a:ea typeface="Calibri" panose="020F0502020204030204" pitchFamily="34" charset="0"/>
              </a:rPr>
              <a:t>Submit travel reimbursements within 60 days or there will be no reimbursement.</a:t>
            </a:r>
          </a:p>
          <a:p>
            <a:pPr>
              <a:lnSpc>
                <a:spcPct val="90000"/>
              </a:lnSpc>
            </a:pPr>
            <a:endParaRPr lang="en-US" sz="1700" dirty="0"/>
          </a:p>
        </p:txBody>
      </p:sp>
      <p:pic>
        <p:nvPicPr>
          <p:cNvPr id="5" name="Graphic 4">
            <a:extLst>
              <a:ext uri="{FF2B5EF4-FFF2-40B4-BE49-F238E27FC236}">
                <a16:creationId xmlns:a16="http://schemas.microsoft.com/office/drawing/2014/main" id="{10BA693C-C119-88EE-2D26-F229E13331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2471257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02452A-3FC4-497B-FE97-243AD426F796}"/>
              </a:ext>
            </a:extLst>
          </p:cNvPr>
          <p:cNvSpPr>
            <a:spLocks noGrp="1"/>
          </p:cNvSpPr>
          <p:nvPr>
            <p:ph type="title"/>
          </p:nvPr>
        </p:nvSpPr>
        <p:spPr>
          <a:xfrm>
            <a:off x="301941" y="230245"/>
            <a:ext cx="6074228" cy="815791"/>
          </a:xfrm>
        </p:spPr>
        <p:txBody>
          <a:bodyPr>
            <a:noAutofit/>
          </a:bodyPr>
          <a:lstStyle/>
          <a:p>
            <a:pPr algn="ctr"/>
            <a:r>
              <a:rPr lang="en-US" sz="2400" dirty="0"/>
              <a:t>NEWH Reimbursement policy For Steering Committee Chair</a:t>
            </a:r>
          </a:p>
        </p:txBody>
      </p:sp>
      <p:sp>
        <p:nvSpPr>
          <p:cNvPr id="3" name="Content Placeholder 2">
            <a:extLst>
              <a:ext uri="{FF2B5EF4-FFF2-40B4-BE49-F238E27FC236}">
                <a16:creationId xmlns:a16="http://schemas.microsoft.com/office/drawing/2014/main" id="{8C9A7453-4E84-E602-F8B7-E59F4F47B2FE}"/>
              </a:ext>
            </a:extLst>
          </p:cNvPr>
          <p:cNvSpPr>
            <a:spLocks noGrp="1"/>
          </p:cNvSpPr>
          <p:nvPr>
            <p:ph idx="1"/>
          </p:nvPr>
        </p:nvSpPr>
        <p:spPr>
          <a:xfrm>
            <a:off x="301941" y="1223586"/>
            <a:ext cx="6177917" cy="5215184"/>
          </a:xfrm>
        </p:spPr>
        <p:txBody>
          <a:bodyPr>
            <a:normAutofit fontScale="62500" lnSpcReduction="20000"/>
          </a:bodyPr>
          <a:lstStyle/>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NEWH, Inc. has a very conservative travel reimbursement policy. </a:t>
            </a: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NEWH, Inc. will cover ½ of the NEWH, Inc. Board Members and Steering Committee Chair’s airfare and ½ of their room expense for two (2) nights max to attend regularly scheduled Board of Directors meetings (if these expenses are not being covered by their business). The Region covers the other half of airfare/lodging and includes it in annual budget. Room rates are based on double occupancy with qualified Board Members. </a:t>
            </a:r>
          </a:p>
          <a:p>
            <a:pPr marL="742950" lvl="1" indent="-285750">
              <a:lnSpc>
                <a:spcPct val="107000"/>
              </a:lnSpc>
              <a:spcBef>
                <a:spcPts val="0"/>
              </a:spcBef>
              <a:spcAft>
                <a:spcPts val="800"/>
              </a:spcAft>
              <a:buFont typeface="Courier New" panose="02070309020205020404" pitchFamily="49" charset="0"/>
              <a:buChar char="o"/>
            </a:pPr>
            <a:r>
              <a:rPr lang="en-US" sz="2600" kern="100" dirty="0">
                <a:effectLst/>
                <a:ea typeface="Calibri" panose="020F0502020204030204" pitchFamily="34" charset="0"/>
                <a:cs typeface="Times New Roman" panose="02020603050405020304" pitchFamily="18" charset="0"/>
              </a:rPr>
              <a:t>Please note: There are caps on airfare and lodging based on location – Steering Committee Chairs are informed of the caps in the meeting announcement sent by NEWH. NEWH will reimburse up to $50 of additional approved expenses with receipt. An approved expense is transportation or meals (no alcohol). Submit to </a:t>
            </a:r>
            <a:r>
              <a:rPr lang="en-US" altLang="en-US" sz="2600" b="0" dirty="0"/>
              <a:t>newh.finance@newh.org.</a:t>
            </a:r>
            <a:endParaRPr lang="en-US" sz="2600" kern="100" dirty="0">
              <a:effectLst/>
              <a:highlight>
                <a:srgbClr val="FFFF00"/>
              </a:highligh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If, in your normal course of business, you will be attending (or exhibiting at) an event, you should only request the appropriate portion of one-night’s lodging and no airfare. </a:t>
            </a: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ea typeface="Calibri" panose="020F0502020204030204" pitchFamily="34" charset="0"/>
                <a:cs typeface="Times New Roman" panose="02020603050405020304" pitchFamily="18" charset="0"/>
              </a:rPr>
              <a:t>NEWH, Inc. will not reimburse NEWH, Inc. Board Members/Delegates/Steering Committee Chair travel expenses if they have not turned in their discipline/Chapter/Region Board Report.</a:t>
            </a:r>
          </a:p>
          <a:p>
            <a:pPr marL="26479" indent="0" eaLnBrk="1" fontAlgn="auto" hangingPunct="1">
              <a:lnSpc>
                <a:spcPct val="90000"/>
              </a:lnSpc>
              <a:spcBef>
                <a:spcPts val="700"/>
              </a:spcBef>
              <a:spcAft>
                <a:spcPts val="0"/>
              </a:spcAft>
              <a:buNone/>
              <a:defRPr/>
            </a:pPr>
            <a:endParaRPr lang="en-US" altLang="en-US" sz="1100" dirty="0"/>
          </a:p>
        </p:txBody>
      </p:sp>
      <p:pic>
        <p:nvPicPr>
          <p:cNvPr id="4" name="Picture 3" descr="A group of people sitting around a table&#10;&#10;Description automatically generated">
            <a:extLst>
              <a:ext uri="{FF2B5EF4-FFF2-40B4-BE49-F238E27FC236}">
                <a16:creationId xmlns:a16="http://schemas.microsoft.com/office/drawing/2014/main" id="{EF902957-3492-B2B0-80E3-EE99D2592A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67600" y="685800"/>
            <a:ext cx="4038600" cy="5486400"/>
          </a:xfrm>
          <a:prstGeom prst="rect">
            <a:avLst/>
          </a:prstGeom>
        </p:spPr>
      </p:pic>
      <p:pic>
        <p:nvPicPr>
          <p:cNvPr id="5" name="Graphic 4">
            <a:extLst>
              <a:ext uri="{FF2B5EF4-FFF2-40B4-BE49-F238E27FC236}">
                <a16:creationId xmlns:a16="http://schemas.microsoft.com/office/drawing/2014/main" id="{D715DAA3-36BE-9523-BDD9-9E622767C5A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40189"/>
            <a:ext cx="1743387" cy="2256149"/>
          </a:xfrm>
          <a:prstGeom prst="rect">
            <a:avLst/>
          </a:prstGeom>
        </p:spPr>
      </p:pic>
    </p:spTree>
    <p:extLst>
      <p:ext uri="{BB962C8B-B14F-4D97-AF65-F5344CB8AC3E}">
        <p14:creationId xmlns:p14="http://schemas.microsoft.com/office/powerpoint/2010/main" val="388351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A5B345-6F53-7A05-15E0-9F6B8C56CA72}"/>
              </a:ext>
            </a:extLst>
          </p:cNvPr>
          <p:cNvSpPr>
            <a:spLocks noGrp="1"/>
          </p:cNvSpPr>
          <p:nvPr>
            <p:ph type="title"/>
          </p:nvPr>
        </p:nvSpPr>
        <p:spPr>
          <a:xfrm>
            <a:off x="1371599" y="1010097"/>
            <a:ext cx="9486901" cy="1010088"/>
          </a:xfrm>
        </p:spPr>
        <p:txBody>
          <a:bodyPr anchor="b">
            <a:normAutofit/>
          </a:bodyPr>
          <a:lstStyle/>
          <a:p>
            <a:r>
              <a:rPr lang="en-US" altLang="en-US" dirty="0"/>
              <a:t>Steering committee chair Role in Successful/Productive Meetings*</a:t>
            </a:r>
            <a:endParaRPr lang="en-US" dirty="0"/>
          </a:p>
        </p:txBody>
      </p:sp>
      <p:sp>
        <p:nvSpPr>
          <p:cNvPr id="3" name="Content Placeholder 2">
            <a:extLst>
              <a:ext uri="{FF2B5EF4-FFF2-40B4-BE49-F238E27FC236}">
                <a16:creationId xmlns:a16="http://schemas.microsoft.com/office/drawing/2014/main" id="{AF615791-244B-D2A7-18A4-4A1A5F9B5620}"/>
              </a:ext>
            </a:extLst>
          </p:cNvPr>
          <p:cNvSpPr>
            <a:spLocks noGrp="1"/>
          </p:cNvSpPr>
          <p:nvPr>
            <p:ph idx="1"/>
          </p:nvPr>
        </p:nvSpPr>
        <p:spPr>
          <a:xfrm>
            <a:off x="1371600" y="2206256"/>
            <a:ext cx="9486901" cy="3774129"/>
          </a:xfrm>
        </p:spPr>
        <p:txBody>
          <a:bodyPr>
            <a:normAutofit/>
          </a:bodyPr>
          <a:lstStyle/>
          <a:p>
            <a:pPr>
              <a:lnSpc>
                <a:spcPct val="90000"/>
              </a:lnSpc>
              <a:spcBef>
                <a:spcPts val="400"/>
              </a:spcBef>
              <a:buFont typeface="Wingdings 2" panose="05020102010507070707" pitchFamily="18" charset="2"/>
              <a:buChar char=""/>
              <a:defRPr/>
            </a:pPr>
            <a:r>
              <a:rPr lang="en-US" altLang="en-US" sz="2000" dirty="0"/>
              <a:t>Start and stop on time (timekeeper is Past Steering Committee Chairperson)</a:t>
            </a:r>
          </a:p>
          <a:p>
            <a:pPr>
              <a:lnSpc>
                <a:spcPct val="90000"/>
              </a:lnSpc>
              <a:spcBef>
                <a:spcPts val="400"/>
              </a:spcBef>
              <a:buFont typeface="Wingdings 2" panose="05020102010507070707" pitchFamily="18" charset="2"/>
              <a:buChar char=""/>
              <a:defRPr/>
            </a:pPr>
            <a:r>
              <a:rPr lang="en-US" altLang="en-US" sz="2000" dirty="0"/>
              <a:t>Require cell phones off, or silenced and put away</a:t>
            </a:r>
          </a:p>
          <a:p>
            <a:pPr>
              <a:lnSpc>
                <a:spcPct val="90000"/>
              </a:lnSpc>
              <a:spcBef>
                <a:spcPts val="400"/>
              </a:spcBef>
              <a:buFont typeface="Wingdings 2" panose="05020102010507070707" pitchFamily="18" charset="2"/>
              <a:buChar char=""/>
              <a:defRPr/>
            </a:pPr>
            <a:r>
              <a:rPr lang="en-US" altLang="en-US" sz="2000" dirty="0"/>
              <a:t>Request one conversation at a time; no sidebar conversations</a:t>
            </a:r>
          </a:p>
          <a:p>
            <a:pPr>
              <a:lnSpc>
                <a:spcPct val="90000"/>
              </a:lnSpc>
              <a:spcBef>
                <a:spcPts val="400"/>
              </a:spcBef>
              <a:buFont typeface="Wingdings 2" panose="05020102010507070707" pitchFamily="18" charset="2"/>
              <a:buChar char=""/>
              <a:defRPr/>
            </a:pPr>
            <a:r>
              <a:rPr lang="en-US" altLang="en-US" sz="2000" dirty="0"/>
              <a:t>Follow Robert’s Rules of Order and NEWH By-laws to maintain order at meetings</a:t>
            </a:r>
          </a:p>
          <a:p>
            <a:pPr>
              <a:lnSpc>
                <a:spcPct val="90000"/>
              </a:lnSpc>
              <a:spcBef>
                <a:spcPts val="400"/>
              </a:spcBef>
              <a:buFont typeface="Wingdings 2" panose="05020102010507070707" pitchFamily="18" charset="2"/>
              <a:buChar char=""/>
              <a:defRPr/>
            </a:pPr>
            <a:r>
              <a:rPr lang="en-US" altLang="en-US" sz="2000" dirty="0"/>
              <a:t>Require meeting attendees to raise hand and be recognized before speaking</a:t>
            </a:r>
          </a:p>
          <a:p>
            <a:pPr>
              <a:lnSpc>
                <a:spcPct val="90000"/>
              </a:lnSpc>
              <a:spcBef>
                <a:spcPts val="400"/>
              </a:spcBef>
              <a:buFont typeface="Wingdings 2" panose="05020102010507070707" pitchFamily="18" charset="2"/>
              <a:buChar char=""/>
              <a:defRPr/>
            </a:pPr>
            <a:r>
              <a:rPr lang="en-US" altLang="en-US" sz="2000" dirty="0"/>
              <a:t>Set time limits on topics</a:t>
            </a:r>
          </a:p>
          <a:p>
            <a:pPr>
              <a:lnSpc>
                <a:spcPct val="90000"/>
              </a:lnSpc>
              <a:spcBef>
                <a:spcPts val="400"/>
              </a:spcBef>
              <a:buFont typeface="Wingdings 2" panose="05020102010507070707" pitchFamily="18" charset="2"/>
              <a:buChar char=""/>
              <a:defRPr/>
            </a:pPr>
            <a:r>
              <a:rPr lang="en-US" altLang="en-US" sz="2000" dirty="0"/>
              <a:t>Create a ‘Parking Lot’ for any discussions that need to be tabled or that get off track of meeting agenda/committee work</a:t>
            </a:r>
          </a:p>
          <a:p>
            <a:pPr>
              <a:lnSpc>
                <a:spcPct val="90000"/>
              </a:lnSpc>
              <a:spcBef>
                <a:spcPts val="400"/>
              </a:spcBef>
              <a:buFont typeface="Wingdings 2" panose="05020102010507070707" pitchFamily="18" charset="2"/>
              <a:buChar char=""/>
              <a:defRPr/>
            </a:pPr>
            <a:r>
              <a:rPr lang="en-US" altLang="en-US" sz="2000" dirty="0"/>
              <a:t>Don’t get involved in personalities, keep the discussion on issues</a:t>
            </a:r>
          </a:p>
          <a:p>
            <a:pPr>
              <a:lnSpc>
                <a:spcPct val="90000"/>
              </a:lnSpc>
              <a:spcBef>
                <a:spcPts val="400"/>
              </a:spcBef>
              <a:buFont typeface="Wingdings 2" panose="05020102010507070707" pitchFamily="18" charset="2"/>
              <a:buChar char=""/>
              <a:defRPr/>
            </a:pPr>
            <a:r>
              <a:rPr lang="en-US" altLang="en-US" sz="2000" dirty="0"/>
              <a:t>Majority vote is the way to make decisions</a:t>
            </a:r>
          </a:p>
          <a:p>
            <a:pPr marL="393700" lvl="1" indent="0" eaLnBrk="1" hangingPunct="1">
              <a:lnSpc>
                <a:spcPct val="90000"/>
              </a:lnSpc>
              <a:spcBef>
                <a:spcPts val="400"/>
              </a:spcBef>
              <a:buFont typeface="Wingdings 2" panose="05020102010507070707" pitchFamily="18" charset="2"/>
              <a:buNone/>
              <a:defRPr/>
            </a:pPr>
            <a:br>
              <a:rPr lang="en-US" sz="1700" dirty="0">
                <a:highlight>
                  <a:srgbClr val="FFFF00"/>
                </a:highlight>
              </a:rPr>
            </a:br>
            <a:r>
              <a:rPr lang="en-US" sz="1700" dirty="0"/>
              <a:t>*</a:t>
            </a:r>
            <a:r>
              <a:rPr lang="en-US" sz="1700" i="1" dirty="0"/>
              <a:t>Regions are required to have quarterly meetings </a:t>
            </a:r>
          </a:p>
          <a:p>
            <a:pPr>
              <a:lnSpc>
                <a:spcPct val="90000"/>
              </a:lnSpc>
            </a:pPr>
            <a:endParaRPr lang="en-US" sz="1100" dirty="0"/>
          </a:p>
        </p:txBody>
      </p:sp>
      <p:pic>
        <p:nvPicPr>
          <p:cNvPr id="5" name="Picture 4">
            <a:extLst>
              <a:ext uri="{FF2B5EF4-FFF2-40B4-BE49-F238E27FC236}">
                <a16:creationId xmlns:a16="http://schemas.microsoft.com/office/drawing/2014/main" id="{61F27596-5778-2B8A-AF73-72A2CC09C8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35251" y="6252735"/>
            <a:ext cx="1343535" cy="524729"/>
          </a:xfrm>
          <a:prstGeom prst="rect">
            <a:avLst/>
          </a:prstGeom>
        </p:spPr>
      </p:pic>
    </p:spTree>
    <p:extLst>
      <p:ext uri="{BB962C8B-B14F-4D97-AF65-F5344CB8AC3E}">
        <p14:creationId xmlns:p14="http://schemas.microsoft.com/office/powerpoint/2010/main" val="3970446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990599" y="1020728"/>
            <a:ext cx="10232571" cy="996061"/>
          </a:xfrm>
        </p:spPr>
        <p:txBody>
          <a:bodyPr anchor="b">
            <a:normAutofit/>
          </a:bodyPr>
          <a:lstStyle/>
          <a:p>
            <a:pPr algn="ctr"/>
            <a:r>
              <a:rPr lang="en-US" dirty="0"/>
              <a:t>Role of the Past Steering Committee Chairperson</a:t>
            </a:r>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934136" y="2122714"/>
            <a:ext cx="9924366" cy="3936008"/>
          </a:xfrm>
        </p:spPr>
        <p:txBody>
          <a:bodyPr>
            <a:normAutofit/>
          </a:bodyPr>
          <a:lstStyle/>
          <a:p>
            <a:pPr marL="273050" lvl="1" indent="-273050" eaLnBrk="1" hangingPunct="1">
              <a:spcBef>
                <a:spcPct val="0"/>
              </a:spcBef>
              <a:spcAft>
                <a:spcPts val="600"/>
              </a:spcAft>
              <a:buClr>
                <a:srgbClr val="99987F"/>
              </a:buClr>
              <a:buSzPct val="95000"/>
              <a:defRPr/>
            </a:pPr>
            <a:r>
              <a:rPr lang="en-US" altLang="en-US" dirty="0"/>
              <a:t>The Past Chairperson supports the Steering Committee and serves as parliamentarian at Regional Steering Committee meetings and chairs the nominations committee. The Past Chairperson shall:</a:t>
            </a:r>
          </a:p>
          <a:p>
            <a:pPr lvl="1" eaLnBrk="1" hangingPunct="1">
              <a:spcBef>
                <a:spcPct val="0"/>
              </a:spcBef>
              <a:buFont typeface="Wingdings" panose="05000000000000000000" pitchFamily="2" charset="2"/>
              <a:buChar char="§"/>
              <a:defRPr/>
            </a:pPr>
            <a:r>
              <a:rPr lang="en-US" altLang="en-US" dirty="0"/>
              <a:t>Be a brain trust to the committee</a:t>
            </a:r>
          </a:p>
          <a:p>
            <a:pPr lvl="1" eaLnBrk="1" hangingPunct="1">
              <a:spcBef>
                <a:spcPct val="0"/>
              </a:spcBef>
              <a:buFont typeface="Wingdings" panose="05000000000000000000" pitchFamily="2" charset="2"/>
              <a:buChar char="§"/>
              <a:defRPr/>
            </a:pPr>
            <a:r>
              <a:rPr lang="en-US" altLang="en-US" dirty="0"/>
              <a:t>Have a clear understanding of parliamentary procedure </a:t>
            </a:r>
          </a:p>
          <a:p>
            <a:pPr lvl="1" eaLnBrk="1" hangingPunct="1">
              <a:spcBef>
                <a:spcPct val="0"/>
              </a:spcBef>
              <a:buFont typeface="Wingdings" panose="05000000000000000000" pitchFamily="2" charset="2"/>
              <a:buChar char="§"/>
              <a:defRPr/>
            </a:pPr>
            <a:r>
              <a:rPr lang="en-US" altLang="en-US" dirty="0"/>
              <a:t>Serve as timekeeper of Steering Committee meetings</a:t>
            </a:r>
          </a:p>
          <a:p>
            <a:pPr lvl="1" eaLnBrk="1" hangingPunct="1">
              <a:spcBef>
                <a:spcPct val="0"/>
              </a:spcBef>
              <a:buFont typeface="Wingdings" panose="05000000000000000000" pitchFamily="2" charset="2"/>
              <a:buChar char="§"/>
              <a:defRPr/>
            </a:pPr>
            <a:r>
              <a:rPr lang="en-US" altLang="en-US" dirty="0"/>
              <a:t>Take minutes in absence of Secretary</a:t>
            </a:r>
          </a:p>
          <a:p>
            <a:pPr lvl="1" eaLnBrk="1" hangingPunct="1">
              <a:spcBef>
                <a:spcPct val="0"/>
              </a:spcBef>
              <a:buFont typeface="Wingdings" panose="05000000000000000000" pitchFamily="2" charset="2"/>
              <a:buChar char="§"/>
              <a:defRPr/>
            </a:pPr>
            <a:r>
              <a:rPr lang="en-US" altLang="en-US" dirty="0"/>
              <a:t>Chair the nominations committee, helping to identify potential Steering Committee candidates, contacting members who have been nominated for acceptance of nomination</a:t>
            </a:r>
          </a:p>
          <a:p>
            <a:pPr lvl="1" eaLnBrk="1" hangingPunct="1">
              <a:spcBef>
                <a:spcPct val="0"/>
              </a:spcBef>
              <a:buFont typeface="Wingdings" panose="05000000000000000000" pitchFamily="2" charset="2"/>
              <a:buChar char="§"/>
              <a:defRPr/>
            </a:pPr>
            <a:r>
              <a:rPr lang="en-US" altLang="en-US" dirty="0"/>
              <a:t>Encourage future leaders</a:t>
            </a:r>
          </a:p>
          <a:p>
            <a:pPr lvl="1" eaLnBrk="1" hangingPunct="1">
              <a:spcBef>
                <a:spcPct val="0"/>
              </a:spcBef>
              <a:buFont typeface="Wingdings" panose="05000000000000000000" pitchFamily="2" charset="2"/>
              <a:buChar char="§"/>
              <a:defRPr/>
            </a:pPr>
            <a:r>
              <a:rPr lang="en-US" altLang="en-US" dirty="0"/>
              <a:t>Encourage teamwork and ensure involvement of all members in the Region</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3DBF20D9-BC1C-1F95-7E22-CD5C9D8821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401664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4B4369-7252-7145-CA32-43C66B5675FC}"/>
              </a:ext>
            </a:extLst>
          </p:cNvPr>
          <p:cNvSpPr>
            <a:spLocks noGrp="1"/>
          </p:cNvSpPr>
          <p:nvPr>
            <p:ph type="title"/>
          </p:nvPr>
        </p:nvSpPr>
        <p:spPr>
          <a:xfrm>
            <a:off x="1371600" y="1371600"/>
            <a:ext cx="2705100" cy="4114800"/>
          </a:xfrm>
        </p:spPr>
        <p:txBody>
          <a:bodyPr anchor="ctr">
            <a:normAutofit/>
          </a:bodyPr>
          <a:lstStyle/>
          <a:p>
            <a:pPr algn="ctr"/>
            <a:r>
              <a:rPr lang="en-US" dirty="0">
                <a:solidFill>
                  <a:schemeClr val="bg2"/>
                </a:solidFill>
              </a:rPr>
              <a:t>Why are we here?</a:t>
            </a:r>
          </a:p>
        </p:txBody>
      </p:sp>
      <p:sp>
        <p:nvSpPr>
          <p:cNvPr id="4" name="Freeform: Shape 3">
            <a:extLst>
              <a:ext uri="{FF2B5EF4-FFF2-40B4-BE49-F238E27FC236}">
                <a16:creationId xmlns:a16="http://schemas.microsoft.com/office/drawing/2014/main" id="{E491966F-2797-1D82-809D-E21054B9BE40}"/>
              </a:ext>
            </a:extLst>
          </p:cNvPr>
          <p:cNvSpPr/>
          <p:nvPr/>
        </p:nvSpPr>
        <p:spPr>
          <a:xfrm>
            <a:off x="5410200" y="685801"/>
            <a:ext cx="6096000" cy="829730"/>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834" tIns="123834" rIns="123834" bIns="123834" numCol="1" spcCol="1270" anchor="ctr" anchorCtr="0">
            <a:noAutofit/>
          </a:bodyPr>
          <a:lstStyle/>
          <a:p>
            <a:pPr marL="0" lvl="0" indent="0" algn="l" defTabSz="844550">
              <a:lnSpc>
                <a:spcPct val="90000"/>
              </a:lnSpc>
              <a:spcBef>
                <a:spcPct val="0"/>
              </a:spcBef>
              <a:spcAft>
                <a:spcPct val="35000"/>
              </a:spcAft>
              <a:buNone/>
            </a:pPr>
            <a:r>
              <a:rPr lang="en-US" sz="2000" b="1" kern="1200" dirty="0">
                <a:latin typeface="+mj-lt"/>
              </a:rPr>
              <a:t>Knowledge is POWER!</a:t>
            </a:r>
            <a:endParaRPr lang="en-US" sz="2000" kern="1200" dirty="0">
              <a:latin typeface="+mj-lt"/>
            </a:endParaRPr>
          </a:p>
        </p:txBody>
      </p:sp>
      <p:sp>
        <p:nvSpPr>
          <p:cNvPr id="7" name="Freeform: Shape 6">
            <a:extLst>
              <a:ext uri="{FF2B5EF4-FFF2-40B4-BE49-F238E27FC236}">
                <a16:creationId xmlns:a16="http://schemas.microsoft.com/office/drawing/2014/main" id="{1F99FFFA-56DA-7C26-66A3-6DEFF9737654}"/>
              </a:ext>
            </a:extLst>
          </p:cNvPr>
          <p:cNvSpPr/>
          <p:nvPr/>
        </p:nvSpPr>
        <p:spPr>
          <a:xfrm>
            <a:off x="5410200" y="1515530"/>
            <a:ext cx="6096000" cy="1121850"/>
          </a:xfrm>
          <a:custGeom>
            <a:avLst/>
            <a:gdLst>
              <a:gd name="connsiteX0" fmla="*/ 0 w 6096000"/>
              <a:gd name="connsiteY0" fmla="*/ 175644 h 1053840"/>
              <a:gd name="connsiteX1" fmla="*/ 175644 w 6096000"/>
              <a:gd name="connsiteY1" fmla="*/ 0 h 1053840"/>
              <a:gd name="connsiteX2" fmla="*/ 5920356 w 6096000"/>
              <a:gd name="connsiteY2" fmla="*/ 0 h 1053840"/>
              <a:gd name="connsiteX3" fmla="*/ 6096000 w 6096000"/>
              <a:gd name="connsiteY3" fmla="*/ 175644 h 1053840"/>
              <a:gd name="connsiteX4" fmla="*/ 6096000 w 6096000"/>
              <a:gd name="connsiteY4" fmla="*/ 878196 h 1053840"/>
              <a:gd name="connsiteX5" fmla="*/ 5920356 w 6096000"/>
              <a:gd name="connsiteY5" fmla="*/ 1053840 h 1053840"/>
              <a:gd name="connsiteX6" fmla="*/ 175644 w 6096000"/>
              <a:gd name="connsiteY6" fmla="*/ 1053840 h 1053840"/>
              <a:gd name="connsiteX7" fmla="*/ 0 w 6096000"/>
              <a:gd name="connsiteY7" fmla="*/ 878196 h 1053840"/>
              <a:gd name="connsiteX8" fmla="*/ 0 w 6096000"/>
              <a:gd name="connsiteY8" fmla="*/ 175644 h 105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053840">
                <a:moveTo>
                  <a:pt x="0" y="175644"/>
                </a:moveTo>
                <a:cubicBezTo>
                  <a:pt x="0" y="78638"/>
                  <a:pt x="78638" y="0"/>
                  <a:pt x="175644" y="0"/>
                </a:cubicBezTo>
                <a:lnTo>
                  <a:pt x="5920356" y="0"/>
                </a:lnTo>
                <a:cubicBezTo>
                  <a:pt x="6017362" y="0"/>
                  <a:pt x="6096000" y="78638"/>
                  <a:pt x="6096000" y="175644"/>
                </a:cubicBezTo>
                <a:lnTo>
                  <a:pt x="6096000" y="878196"/>
                </a:lnTo>
                <a:cubicBezTo>
                  <a:pt x="6096000" y="975202"/>
                  <a:pt x="6017362" y="1053840"/>
                  <a:pt x="5920356" y="1053840"/>
                </a:cubicBezTo>
                <a:lnTo>
                  <a:pt x="175644" y="1053840"/>
                </a:lnTo>
                <a:cubicBezTo>
                  <a:pt x="78638" y="1053840"/>
                  <a:pt x="0" y="975202"/>
                  <a:pt x="0" y="878196"/>
                </a:cubicBezTo>
                <a:lnTo>
                  <a:pt x="0" y="175644"/>
                </a:lnTo>
                <a:close/>
              </a:path>
            </a:pathLst>
          </a:custGeom>
        </p:spPr>
        <p:style>
          <a:lnRef idx="2">
            <a:schemeClr val="lt1">
              <a:hueOff val="0"/>
              <a:satOff val="0"/>
              <a:lumOff val="0"/>
              <a:alphaOff val="0"/>
            </a:schemeClr>
          </a:lnRef>
          <a:fillRef idx="1">
            <a:schemeClr val="accent2">
              <a:hueOff val="9200113"/>
              <a:satOff val="8910"/>
              <a:lumOff val="-4314"/>
              <a:alphaOff val="0"/>
            </a:schemeClr>
          </a:fillRef>
          <a:effectRef idx="0">
            <a:schemeClr val="accent2">
              <a:hueOff val="9200113"/>
              <a:satOff val="8910"/>
              <a:lumOff val="-4314"/>
              <a:alphaOff val="0"/>
            </a:schemeClr>
          </a:effectRef>
          <a:fontRef idx="minor">
            <a:schemeClr val="lt1"/>
          </a:fontRef>
        </p:style>
        <p:txBody>
          <a:bodyPr spcFirstLastPara="0" vert="horz" wrap="square" lIns="123834" tIns="123834" rIns="123834" bIns="123834" numCol="1" spcCol="1270" anchor="ctr" anchorCtr="0">
            <a:noAutofit/>
          </a:bodyPr>
          <a:lstStyle/>
          <a:p>
            <a:pPr marL="0" lvl="1" defTabSz="666750">
              <a:lnSpc>
                <a:spcPct val="90000"/>
              </a:lnSpc>
              <a:spcBef>
                <a:spcPct val="0"/>
              </a:spcBef>
              <a:spcAft>
                <a:spcPct val="20000"/>
              </a:spcAft>
            </a:pPr>
            <a:r>
              <a:rPr lang="en-US" sz="2000" dirty="0">
                <a:latin typeface="+mj-lt"/>
              </a:rPr>
              <a:t>NEWH involvement will strengthen your professional skills while helping build a stronger Steering Committee for the benefit of your Regional Group and local hospitality community.  </a:t>
            </a:r>
          </a:p>
        </p:txBody>
      </p:sp>
      <p:sp>
        <p:nvSpPr>
          <p:cNvPr id="8" name="Freeform: Shape 7">
            <a:extLst>
              <a:ext uri="{FF2B5EF4-FFF2-40B4-BE49-F238E27FC236}">
                <a16:creationId xmlns:a16="http://schemas.microsoft.com/office/drawing/2014/main" id="{A91FBA91-5AA0-EC11-4D37-9D82750146AB}"/>
              </a:ext>
            </a:extLst>
          </p:cNvPr>
          <p:cNvSpPr/>
          <p:nvPr/>
        </p:nvSpPr>
        <p:spPr>
          <a:xfrm>
            <a:off x="5410200" y="3133650"/>
            <a:ext cx="6096000" cy="2753099"/>
          </a:xfrm>
          <a:custGeom>
            <a:avLst/>
            <a:gdLst>
              <a:gd name="connsiteX0" fmla="*/ 0 w 6096000"/>
              <a:gd name="connsiteY0" fmla="*/ 0 h 2753099"/>
              <a:gd name="connsiteX1" fmla="*/ 6096000 w 6096000"/>
              <a:gd name="connsiteY1" fmla="*/ 0 h 2753099"/>
              <a:gd name="connsiteX2" fmla="*/ 6096000 w 6096000"/>
              <a:gd name="connsiteY2" fmla="*/ 2753099 h 2753099"/>
              <a:gd name="connsiteX3" fmla="*/ 0 w 6096000"/>
              <a:gd name="connsiteY3" fmla="*/ 2753099 h 2753099"/>
              <a:gd name="connsiteX4" fmla="*/ 0 w 6096000"/>
              <a:gd name="connsiteY4" fmla="*/ 0 h 2753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2753099">
                <a:moveTo>
                  <a:pt x="0" y="0"/>
                </a:moveTo>
                <a:lnTo>
                  <a:pt x="6096000" y="0"/>
                </a:lnTo>
                <a:lnTo>
                  <a:pt x="6096000" y="2753099"/>
                </a:lnTo>
                <a:lnTo>
                  <a:pt x="0" y="27530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3548" tIns="24130" rIns="135128" bIns="24130" numCol="1" spcCol="1270" anchor="t" anchorCtr="0">
            <a:noAutofit/>
          </a:bodyPr>
          <a:lstStyle/>
          <a:p>
            <a:pPr marL="114300" lvl="1" indent="-114300" defTabSz="666750">
              <a:lnSpc>
                <a:spcPct val="90000"/>
              </a:lnSpc>
              <a:spcBef>
                <a:spcPct val="0"/>
              </a:spcBef>
              <a:spcAft>
                <a:spcPct val="20000"/>
              </a:spcAft>
              <a:buChar char="•"/>
            </a:pPr>
            <a:endParaRPr lang="en-US" sz="1500" dirty="0">
              <a:latin typeface="+mj-lt"/>
            </a:endParaRPr>
          </a:p>
        </p:txBody>
      </p:sp>
      <p:pic>
        <p:nvPicPr>
          <p:cNvPr id="6" name="Graphic 5">
            <a:extLst>
              <a:ext uri="{FF2B5EF4-FFF2-40B4-BE49-F238E27FC236}">
                <a16:creationId xmlns:a16="http://schemas.microsoft.com/office/drawing/2014/main" id="{6A8C6116-EE19-A101-EA9A-2308E223DC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90074" y="5486400"/>
            <a:ext cx="1601926" cy="2073080"/>
          </a:xfrm>
          <a:prstGeom prst="rect">
            <a:avLst/>
          </a:prstGeom>
        </p:spPr>
      </p:pic>
      <p:sp>
        <p:nvSpPr>
          <p:cNvPr id="5" name="TextBox 4">
            <a:extLst>
              <a:ext uri="{FF2B5EF4-FFF2-40B4-BE49-F238E27FC236}">
                <a16:creationId xmlns:a16="http://schemas.microsoft.com/office/drawing/2014/main" id="{1E19E4AB-F5EA-4DDF-FC33-EBE2B23DE352}"/>
              </a:ext>
            </a:extLst>
          </p:cNvPr>
          <p:cNvSpPr txBox="1"/>
          <p:nvPr/>
        </p:nvSpPr>
        <p:spPr>
          <a:xfrm>
            <a:off x="5410200" y="2637380"/>
            <a:ext cx="6096000" cy="3170099"/>
          </a:xfrm>
          <a:prstGeom prst="rect">
            <a:avLst/>
          </a:prstGeom>
          <a:noFill/>
        </p:spPr>
        <p:txBody>
          <a:bodyPr wrap="square">
            <a:spAutoFit/>
          </a:bodyPr>
          <a:lstStyle/>
          <a:p>
            <a:pPr marL="285750" indent="-285750" eaLnBrk="1" hangingPunct="1">
              <a:buClr>
                <a:schemeClr val="accent1"/>
              </a:buClr>
              <a:buFont typeface="Arial" panose="020B0604020202020204" pitchFamily="34" charset="0"/>
              <a:buChar char="•"/>
            </a:pPr>
            <a:r>
              <a:rPr lang="en-US" altLang="en-US" sz="2000" dirty="0">
                <a:latin typeface="+mj-lt"/>
              </a:rPr>
              <a:t>To share key information about the organization, including history, mission, and goals of NEWH</a:t>
            </a:r>
          </a:p>
          <a:p>
            <a:pPr marL="285750" indent="-285750" eaLnBrk="1" hangingPunct="1">
              <a:buClr>
                <a:schemeClr val="accent1"/>
              </a:buClr>
              <a:buFont typeface="Arial" panose="020B0604020202020204" pitchFamily="34" charset="0"/>
              <a:buChar char="•"/>
            </a:pPr>
            <a:r>
              <a:rPr lang="en-US" altLang="en-US" sz="2000" dirty="0">
                <a:latin typeface="+mj-lt"/>
              </a:rPr>
              <a:t>To understand each person’s Steering Committee position and how you all work together to make your Regional Group a success</a:t>
            </a:r>
          </a:p>
          <a:p>
            <a:pPr marL="285750" indent="-285750" eaLnBrk="1" hangingPunct="1">
              <a:buClr>
                <a:schemeClr val="accent1"/>
              </a:buClr>
              <a:buFont typeface="Arial" panose="020B0604020202020204" pitchFamily="34" charset="0"/>
              <a:buChar char="•"/>
            </a:pPr>
            <a:r>
              <a:rPr lang="en-US" altLang="en-US" sz="2000" dirty="0">
                <a:latin typeface="+mj-lt"/>
              </a:rPr>
              <a:t>To ensure you have all the tools needed to be successful in your position</a:t>
            </a:r>
          </a:p>
          <a:p>
            <a:pPr marL="285750" indent="-285750" eaLnBrk="1" hangingPunct="1">
              <a:buClr>
                <a:schemeClr val="accent1"/>
              </a:buClr>
              <a:buFont typeface="Arial" panose="020B0604020202020204" pitchFamily="34" charset="0"/>
              <a:buChar char="•"/>
            </a:pPr>
            <a:r>
              <a:rPr lang="en-US" altLang="en-US" sz="2000" dirty="0">
                <a:latin typeface="+mj-lt"/>
              </a:rPr>
              <a:t>To review what your members want and how to implement their needs into your strategic plan</a:t>
            </a:r>
          </a:p>
          <a:p>
            <a:pPr marL="285750" indent="-285750" eaLnBrk="1" hangingPunct="1">
              <a:buClr>
                <a:schemeClr val="accent1"/>
              </a:buClr>
              <a:buFont typeface="Arial" panose="020B0604020202020204" pitchFamily="34" charset="0"/>
              <a:buChar char="•"/>
            </a:pPr>
            <a:r>
              <a:rPr lang="en-US" altLang="en-US" sz="2000" dirty="0">
                <a:latin typeface="+mj-lt"/>
              </a:rPr>
              <a:t>To get to know each other!  </a:t>
            </a:r>
          </a:p>
        </p:txBody>
      </p:sp>
    </p:spTree>
    <p:extLst>
      <p:ext uri="{BB962C8B-B14F-4D97-AF65-F5344CB8AC3E}">
        <p14:creationId xmlns:p14="http://schemas.microsoft.com/office/powerpoint/2010/main" val="289542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5">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BF6BE-2B69-28C2-6C14-9314B5391717}"/>
              </a:ext>
            </a:extLst>
          </p:cNvPr>
          <p:cNvSpPr>
            <a:spLocks noGrp="1"/>
          </p:cNvSpPr>
          <p:nvPr>
            <p:ph type="title"/>
          </p:nvPr>
        </p:nvSpPr>
        <p:spPr>
          <a:xfrm>
            <a:off x="1157027" y="1371600"/>
            <a:ext cx="3702052" cy="4114800"/>
          </a:xfrm>
        </p:spPr>
        <p:txBody>
          <a:bodyPr anchor="ctr">
            <a:normAutofit/>
          </a:bodyPr>
          <a:lstStyle/>
          <a:p>
            <a:pPr algn="ctr"/>
            <a:r>
              <a:rPr lang="en-US" dirty="0"/>
              <a:t>Role of the steering Committee Executive advisor</a:t>
            </a:r>
          </a:p>
        </p:txBody>
      </p:sp>
      <p:sp>
        <p:nvSpPr>
          <p:cNvPr id="20" name="Rectangle 19">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C2868C0-4421-25BF-B508-A6D4B89E5739}"/>
              </a:ext>
            </a:extLst>
          </p:cNvPr>
          <p:cNvSpPr>
            <a:spLocks noGrp="1"/>
          </p:cNvSpPr>
          <p:nvPr>
            <p:ph idx="1"/>
          </p:nvPr>
        </p:nvSpPr>
        <p:spPr>
          <a:xfrm>
            <a:off x="6781800" y="520995"/>
            <a:ext cx="4724400" cy="5858539"/>
          </a:xfrm>
        </p:spPr>
        <p:txBody>
          <a:bodyPr anchor="ctr">
            <a:normAutofit/>
          </a:bodyPr>
          <a:lstStyle/>
          <a:p>
            <a:pPr eaLnBrk="1" hangingPunct="1">
              <a:spcBef>
                <a:spcPct val="0"/>
              </a:spcBef>
              <a:spcAft>
                <a:spcPts val="600"/>
              </a:spcAft>
            </a:pPr>
            <a:r>
              <a:rPr lang="en-US" altLang="en-US" sz="2000" dirty="0"/>
              <a:t>The Executive Advisor can be filled by the past chair OR can be an outside industry notable who is interested in helping the committee. The Executive Advisor shall:</a:t>
            </a:r>
          </a:p>
          <a:p>
            <a:pPr lvl="1" eaLnBrk="1" hangingPunct="1">
              <a:spcBef>
                <a:spcPct val="0"/>
              </a:spcBef>
            </a:pPr>
            <a:r>
              <a:rPr lang="en-US" altLang="en-US" dirty="0"/>
              <a:t>Support the Steering Committee and serve as a mentor</a:t>
            </a:r>
          </a:p>
          <a:p>
            <a:pPr lvl="1" eaLnBrk="1" hangingPunct="1">
              <a:spcBef>
                <a:spcPct val="0"/>
              </a:spcBef>
            </a:pPr>
            <a:r>
              <a:rPr lang="en-US" altLang="en-US" dirty="0"/>
              <a:t>Be available to the Steering Committee as a sounding board for any type of questions or issues they may have</a:t>
            </a:r>
          </a:p>
          <a:p>
            <a:pPr lvl="1" eaLnBrk="1" hangingPunct="1">
              <a:spcBef>
                <a:spcPct val="0"/>
              </a:spcBef>
            </a:pPr>
            <a:r>
              <a:rPr lang="en-US" altLang="en-US" dirty="0"/>
              <a:t>Encourage future leaders</a:t>
            </a:r>
          </a:p>
          <a:p>
            <a:pPr marL="0" indent="0">
              <a:buNone/>
            </a:pPr>
            <a:endParaRPr lang="en-US" dirty="0"/>
          </a:p>
        </p:txBody>
      </p:sp>
      <p:pic>
        <p:nvPicPr>
          <p:cNvPr id="7" name="Graphic 6">
            <a:extLst>
              <a:ext uri="{FF2B5EF4-FFF2-40B4-BE49-F238E27FC236}">
                <a16:creationId xmlns:a16="http://schemas.microsoft.com/office/drawing/2014/main" id="{8250E5D2-E0B4-D7D3-117F-F60CDA6BF6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358181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8F407-C751-98D3-AC50-3CA3364D57C6}"/>
              </a:ext>
            </a:extLst>
          </p:cNvPr>
          <p:cNvSpPr>
            <a:spLocks noGrp="1"/>
          </p:cNvSpPr>
          <p:nvPr>
            <p:ph type="title"/>
          </p:nvPr>
        </p:nvSpPr>
        <p:spPr>
          <a:xfrm>
            <a:off x="776177" y="568842"/>
            <a:ext cx="3880229" cy="5709684"/>
          </a:xfrm>
        </p:spPr>
        <p:txBody>
          <a:bodyPr anchor="ctr">
            <a:normAutofit/>
          </a:bodyPr>
          <a:lstStyle/>
          <a:p>
            <a:pPr algn="ctr"/>
            <a:r>
              <a:rPr lang="en-US" sz="3600" dirty="0"/>
              <a:t>Role of the steering committee chair-elect</a:t>
            </a:r>
          </a:p>
        </p:txBody>
      </p:sp>
      <p:sp>
        <p:nvSpPr>
          <p:cNvPr id="30" name="Rectangle 2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05F539-3BDA-833C-0026-E4CEC7EA2CA9}"/>
              </a:ext>
            </a:extLst>
          </p:cNvPr>
          <p:cNvSpPr>
            <a:spLocks noGrp="1"/>
          </p:cNvSpPr>
          <p:nvPr>
            <p:ph idx="1"/>
          </p:nvPr>
        </p:nvSpPr>
        <p:spPr>
          <a:xfrm>
            <a:off x="6096000" y="568842"/>
            <a:ext cx="5426846" cy="5709684"/>
          </a:xfrm>
        </p:spPr>
        <p:txBody>
          <a:bodyPr anchor="ctr">
            <a:normAutofit/>
          </a:bodyPr>
          <a:lstStyle/>
          <a:p>
            <a:pPr marL="0" indent="0" eaLnBrk="1" hangingPunct="1">
              <a:spcBef>
                <a:spcPct val="0"/>
              </a:spcBef>
              <a:spcAft>
                <a:spcPts val="600"/>
              </a:spcAft>
              <a:buNone/>
            </a:pPr>
            <a:r>
              <a:rPr lang="en-US" altLang="en-US" dirty="0"/>
              <a:t> The Chairperson-Elect will:</a:t>
            </a:r>
          </a:p>
          <a:p>
            <a:pPr lvl="1" eaLnBrk="1" hangingPunct="1">
              <a:spcBef>
                <a:spcPct val="0"/>
              </a:spcBef>
              <a:spcAft>
                <a:spcPts val="600"/>
              </a:spcAft>
            </a:pPr>
            <a:r>
              <a:rPr lang="en-US" altLang="en-US" dirty="0"/>
              <a:t>Shadow the Steering Committee Chair</a:t>
            </a:r>
          </a:p>
          <a:p>
            <a:pPr lvl="1" eaLnBrk="1" hangingPunct="1">
              <a:spcBef>
                <a:spcPct val="0"/>
              </a:spcBef>
              <a:spcAft>
                <a:spcPts val="600"/>
              </a:spcAft>
            </a:pPr>
            <a:r>
              <a:rPr lang="en-US" altLang="en-US" dirty="0"/>
              <a:t>Join a committee</a:t>
            </a:r>
          </a:p>
          <a:p>
            <a:pPr lvl="1" eaLnBrk="1" hangingPunct="1">
              <a:spcBef>
                <a:spcPct val="0"/>
              </a:spcBef>
              <a:spcAft>
                <a:spcPts val="600"/>
              </a:spcAft>
            </a:pPr>
            <a:r>
              <a:rPr lang="en-US" altLang="en-US" dirty="0"/>
              <a:t>Assume the position of Committee Chair at the end of the current Chair’s term </a:t>
            </a:r>
          </a:p>
          <a:p>
            <a:endParaRPr lang="en-US" dirty="0"/>
          </a:p>
        </p:txBody>
      </p:sp>
      <p:pic>
        <p:nvPicPr>
          <p:cNvPr id="6" name="Graphic 5">
            <a:extLst>
              <a:ext uri="{FF2B5EF4-FFF2-40B4-BE49-F238E27FC236}">
                <a16:creationId xmlns:a16="http://schemas.microsoft.com/office/drawing/2014/main" id="{E4D9849C-BACA-2E90-7599-A337D8B158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1317743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3D961-AF2A-AFD5-17A2-4611D8AD54AA}"/>
              </a:ext>
            </a:extLst>
          </p:cNvPr>
          <p:cNvSpPr>
            <a:spLocks noGrp="1"/>
          </p:cNvSpPr>
          <p:nvPr>
            <p:ph type="title"/>
          </p:nvPr>
        </p:nvSpPr>
        <p:spPr>
          <a:xfrm>
            <a:off x="5410200" y="496048"/>
            <a:ext cx="6119904" cy="720960"/>
          </a:xfrm>
        </p:spPr>
        <p:txBody>
          <a:bodyPr>
            <a:normAutofit/>
          </a:bodyPr>
          <a:lstStyle/>
          <a:p>
            <a:pPr algn="ctr"/>
            <a:r>
              <a:rPr lang="en-US" dirty="0"/>
              <a:t>Role of the secretary</a:t>
            </a:r>
          </a:p>
        </p:txBody>
      </p:sp>
      <p:sp>
        <p:nvSpPr>
          <p:cNvPr id="20"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lose-up of woman's hands typing and using a trackpad on a laptop with mug">
            <a:extLst>
              <a:ext uri="{FF2B5EF4-FFF2-40B4-BE49-F238E27FC236}">
                <a16:creationId xmlns:a16="http://schemas.microsoft.com/office/drawing/2014/main" id="{ACF6FF34-96A6-BDB7-F537-8843C78850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5E22D6B-FF8B-463A-3592-12A589695681}"/>
              </a:ext>
            </a:extLst>
          </p:cNvPr>
          <p:cNvSpPr>
            <a:spLocks noGrp="1"/>
          </p:cNvSpPr>
          <p:nvPr>
            <p:ph idx="1"/>
          </p:nvPr>
        </p:nvSpPr>
        <p:spPr>
          <a:xfrm>
            <a:off x="5364126" y="1388047"/>
            <a:ext cx="6165978" cy="4697068"/>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Keep minutes of all meetings and actions of Steering Committee Members. </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Take roll call and ensure a quorum is established (50% of voting members plus 1)</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a legal record of the Steering Committee meeting</a:t>
            </a:r>
          </a:p>
          <a:p>
            <a:pPr marL="342900" marR="0" lvl="0" indent="-342900">
              <a:lnSpc>
                <a:spcPct val="107000"/>
              </a:lnSpc>
              <a:spcBef>
                <a:spcPts val="0"/>
              </a:spcBef>
              <a:spcAft>
                <a:spcPts val="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Minutes are not a record of side conversations or reminders</a:t>
            </a:r>
          </a:p>
          <a:p>
            <a:pPr marL="342900" indent="-342900">
              <a:lnSpc>
                <a:spcPct val="107000"/>
              </a:lnSpc>
              <a:spcBef>
                <a:spcPts val="0"/>
              </a:spcBef>
              <a:spcAft>
                <a:spcPts val="800"/>
              </a:spcAft>
              <a:buFont typeface="Symbol" panose="05050102010706020507" pitchFamily="18" charset="2"/>
              <a:buChar char=""/>
            </a:pPr>
            <a:r>
              <a:rPr lang="en-US" altLang="en-US" sz="2000" dirty="0"/>
              <a:t>If a meeting is not scheduled for the next month, the minutes should be voted/approved via email</a:t>
            </a:r>
          </a:p>
          <a:p>
            <a:pPr marL="342900" indent="-342900">
              <a:lnSpc>
                <a:spcPct val="107000"/>
              </a:lnSpc>
              <a:spcBef>
                <a:spcPts val="0"/>
              </a:spcBef>
              <a:spcAft>
                <a:spcPts val="800"/>
              </a:spcAft>
              <a:buFont typeface="Symbol" panose="05050102010706020507" pitchFamily="18" charset="2"/>
              <a:buChar char=""/>
            </a:pPr>
            <a:r>
              <a:rPr lang="en-US" sz="2000" kern="100" dirty="0">
                <a:effectLst/>
                <a:ea typeface="Calibri" panose="020F0502020204030204" pitchFamily="34" charset="0"/>
                <a:cs typeface="Times New Roman" panose="02020603050405020304" pitchFamily="18" charset="0"/>
              </a:rPr>
              <a:t>Properly store all meeting minutes and </a:t>
            </a:r>
            <a:r>
              <a:rPr lang="en-US" sz="2000" kern="100" dirty="0">
                <a:ea typeface="Calibri" panose="020F0502020204030204" pitchFamily="34" charset="0"/>
                <a:cs typeface="Times New Roman" panose="02020603050405020304" pitchFamily="18" charset="0"/>
              </a:rPr>
              <a:t>Regional Group</a:t>
            </a:r>
            <a:r>
              <a:rPr lang="en-US" sz="2000" kern="100" dirty="0">
                <a:effectLst/>
                <a:ea typeface="Calibri" panose="020F0502020204030204" pitchFamily="34" charset="0"/>
                <a:cs typeface="Times New Roman" panose="02020603050405020304" pitchFamily="18" charset="0"/>
              </a:rPr>
              <a:t> documents (event mailers, program notices, letters, etc.) in order to ensure historical documentation and legal compliance</a:t>
            </a:r>
          </a:p>
          <a:p>
            <a:pPr marL="457200" lvl="1" indent="0" eaLnBrk="1" hangingPunct="1">
              <a:lnSpc>
                <a:spcPct val="90000"/>
              </a:lnSpc>
              <a:spcBef>
                <a:spcPts val="600"/>
              </a:spcBef>
              <a:buNone/>
              <a:defRPr/>
            </a:pPr>
            <a:endParaRPr lang="en-US" altLang="en-US" dirty="0"/>
          </a:p>
          <a:p>
            <a:pPr marL="0" indent="0">
              <a:lnSpc>
                <a:spcPct val="90000"/>
              </a:lnSpc>
              <a:buNone/>
            </a:pPr>
            <a:endParaRPr lang="en-US" sz="1500" dirty="0"/>
          </a:p>
        </p:txBody>
      </p:sp>
      <p:pic>
        <p:nvPicPr>
          <p:cNvPr id="7" name="Graphic 6">
            <a:extLst>
              <a:ext uri="{FF2B5EF4-FFF2-40B4-BE49-F238E27FC236}">
                <a16:creationId xmlns:a16="http://schemas.microsoft.com/office/drawing/2014/main" id="{CBB02CB5-743C-31AD-3D20-E415194A12A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48613" y="5469953"/>
            <a:ext cx="1743387" cy="2256149"/>
          </a:xfrm>
          <a:prstGeom prst="rect">
            <a:avLst/>
          </a:prstGeom>
        </p:spPr>
      </p:pic>
    </p:spTree>
    <p:extLst>
      <p:ext uri="{BB962C8B-B14F-4D97-AF65-F5344CB8AC3E}">
        <p14:creationId xmlns:p14="http://schemas.microsoft.com/office/powerpoint/2010/main" val="549271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4">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AEDD4-D02E-6E15-1E47-F1093CDE29CC}"/>
              </a:ext>
            </a:extLst>
          </p:cNvPr>
          <p:cNvSpPr>
            <a:spLocks noGrp="1"/>
          </p:cNvSpPr>
          <p:nvPr>
            <p:ph type="title"/>
          </p:nvPr>
        </p:nvSpPr>
        <p:spPr>
          <a:xfrm>
            <a:off x="685800" y="1371600"/>
            <a:ext cx="2742028" cy="4114800"/>
          </a:xfrm>
        </p:spPr>
        <p:txBody>
          <a:bodyPr vert="horz" lIns="91440" tIns="45720" rIns="91440" bIns="45720" rtlCol="0" anchor="ctr">
            <a:normAutofit/>
          </a:bodyPr>
          <a:lstStyle/>
          <a:p>
            <a:pPr algn="ctr"/>
            <a:r>
              <a:rPr lang="en-US" dirty="0">
                <a:solidFill>
                  <a:schemeClr val="bg2"/>
                </a:solidFill>
              </a:rPr>
              <a:t>MOTION FORM TEMPLATE</a:t>
            </a:r>
          </a:p>
        </p:txBody>
      </p:sp>
      <p:sp>
        <p:nvSpPr>
          <p:cNvPr id="31" name="Rectangle 2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691759-32FE-3EF2-8B9F-7F6C2B5933C0}"/>
              </a:ext>
            </a:extLst>
          </p:cNvPr>
          <p:cNvPicPr>
            <a:picLocks noChangeAspect="1"/>
          </p:cNvPicPr>
          <p:nvPr/>
        </p:nvPicPr>
        <p:blipFill>
          <a:blip r:embed="rId3"/>
          <a:stretch>
            <a:fillRect/>
          </a:stretch>
        </p:blipFill>
        <p:spPr>
          <a:xfrm>
            <a:off x="4694803" y="685799"/>
            <a:ext cx="6840996" cy="5378669"/>
          </a:xfrm>
          <a:prstGeom prst="rect">
            <a:avLst/>
          </a:prstGeom>
        </p:spPr>
      </p:pic>
      <p:pic>
        <p:nvPicPr>
          <p:cNvPr id="8" name="Graphic 7">
            <a:extLst>
              <a:ext uri="{FF2B5EF4-FFF2-40B4-BE49-F238E27FC236}">
                <a16:creationId xmlns:a16="http://schemas.microsoft.com/office/drawing/2014/main" id="{9E109DA1-3161-D72F-7122-7C01B7E88B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533595"/>
            <a:ext cx="1743387" cy="2087504"/>
          </a:xfrm>
          <a:prstGeom prst="rect">
            <a:avLst/>
          </a:prstGeom>
        </p:spPr>
      </p:pic>
    </p:spTree>
    <p:extLst>
      <p:ext uri="{BB962C8B-B14F-4D97-AF65-F5344CB8AC3E}">
        <p14:creationId xmlns:p14="http://schemas.microsoft.com/office/powerpoint/2010/main" val="2040547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B3E5064B-BAF4-48C7-8C2C-8219FF24A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2" name="Rectangle 88">
            <a:extLst>
              <a:ext uri="{FF2B5EF4-FFF2-40B4-BE49-F238E27FC236}">
                <a16:creationId xmlns:a16="http://schemas.microsoft.com/office/drawing/2014/main" id="{23E33EB3-397E-4C5F-B561-7FEE7C781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701040"/>
            <a:ext cx="10820400" cy="5471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6EE28A-CC83-3A5F-EE30-7DE69890C3C7}"/>
              </a:ext>
            </a:extLst>
          </p:cNvPr>
          <p:cNvSpPr>
            <a:spLocks noGrp="1"/>
          </p:cNvSpPr>
          <p:nvPr>
            <p:ph type="title"/>
          </p:nvPr>
        </p:nvSpPr>
        <p:spPr>
          <a:xfrm>
            <a:off x="1284850" y="1065791"/>
            <a:ext cx="9573650" cy="636885"/>
          </a:xfrm>
        </p:spPr>
        <p:txBody>
          <a:bodyPr>
            <a:noAutofit/>
          </a:bodyPr>
          <a:lstStyle/>
          <a:p>
            <a:pPr algn="ctr"/>
            <a:r>
              <a:rPr lang="en-US" dirty="0"/>
              <a:t>Role of membership Chair </a:t>
            </a:r>
          </a:p>
        </p:txBody>
      </p:sp>
      <p:sp>
        <p:nvSpPr>
          <p:cNvPr id="3" name="Content Placeholder 2">
            <a:extLst>
              <a:ext uri="{FF2B5EF4-FFF2-40B4-BE49-F238E27FC236}">
                <a16:creationId xmlns:a16="http://schemas.microsoft.com/office/drawing/2014/main" id="{AC42C628-D2DD-8D5E-8E4C-1A7B19F9E3A3}"/>
              </a:ext>
            </a:extLst>
          </p:cNvPr>
          <p:cNvSpPr>
            <a:spLocks noGrp="1"/>
          </p:cNvSpPr>
          <p:nvPr>
            <p:ph idx="1"/>
          </p:nvPr>
        </p:nvSpPr>
        <p:spPr>
          <a:xfrm>
            <a:off x="685799" y="1879289"/>
            <a:ext cx="7408480" cy="4185180"/>
          </a:xfrm>
        </p:spPr>
        <p:txBody>
          <a:bodyPr>
            <a:normAutofit fontScale="55000" lnSpcReduction="20000"/>
          </a:bodyPr>
          <a:lstStyle/>
          <a:p>
            <a:pPr marL="0" indent="0" eaLnBrk="1" fontAlgn="auto" hangingPunct="1">
              <a:lnSpc>
                <a:spcPct val="90000"/>
              </a:lnSpc>
              <a:spcAft>
                <a:spcPts val="0"/>
              </a:spcAft>
              <a:buClr>
                <a:schemeClr val="accent3"/>
              </a:buClr>
              <a:buNone/>
              <a:defRPr/>
            </a:pPr>
            <a:endParaRPr lang="en-US" sz="1300" b="1" dirty="0"/>
          </a:p>
          <a:p>
            <a:pPr marL="617220" lvl="1" indent="-342900" eaLnBrk="1" fontAlgn="auto" hangingPunct="1">
              <a:lnSpc>
                <a:spcPct val="90000"/>
              </a:lnSpc>
              <a:spcBef>
                <a:spcPts val="600"/>
              </a:spcBef>
              <a:spcAft>
                <a:spcPts val="0"/>
              </a:spcAft>
              <a:buClr>
                <a:schemeClr val="accent2"/>
              </a:buClr>
              <a:defRPr/>
            </a:pPr>
            <a:r>
              <a:rPr lang="en-US" sz="2600" dirty="0"/>
              <a:t>Actively recruit new members for the Region</a:t>
            </a:r>
          </a:p>
          <a:p>
            <a:pPr marL="617220" lvl="1" indent="-342900" eaLnBrk="1" fontAlgn="auto" hangingPunct="1">
              <a:lnSpc>
                <a:spcPct val="90000"/>
              </a:lnSpc>
              <a:spcBef>
                <a:spcPts val="600"/>
              </a:spcBef>
              <a:spcAft>
                <a:spcPts val="0"/>
              </a:spcAft>
              <a:buClr>
                <a:schemeClr val="accent2"/>
              </a:buClr>
              <a:defRPr/>
            </a:pPr>
            <a:r>
              <a:rPr lang="en-US" sz="2600" dirty="0"/>
              <a:t>With Programming Chair, coordinate and implement a “Membership Drive” as part of a Regional Group</a:t>
            </a:r>
          </a:p>
          <a:p>
            <a:pPr marL="617220" lvl="1" indent="-342900" eaLnBrk="1" fontAlgn="auto" hangingPunct="1">
              <a:lnSpc>
                <a:spcPct val="90000"/>
              </a:lnSpc>
              <a:spcBef>
                <a:spcPts val="600"/>
              </a:spcBef>
              <a:spcAft>
                <a:spcPts val="0"/>
              </a:spcAft>
              <a:buClr>
                <a:schemeClr val="accent2"/>
              </a:buClr>
              <a:defRPr/>
            </a:pPr>
            <a:r>
              <a:rPr lang="en-US" sz="2600" dirty="0"/>
              <a:t>Ensure NEWH information (brochures, applications, etc.) is available at events for potential members. </a:t>
            </a:r>
          </a:p>
          <a:p>
            <a:pPr marL="617220" lvl="1" indent="-342900" eaLnBrk="1" fontAlgn="auto" hangingPunct="1">
              <a:lnSpc>
                <a:spcPct val="90000"/>
              </a:lnSpc>
              <a:spcBef>
                <a:spcPts val="600"/>
              </a:spcBef>
              <a:spcAft>
                <a:spcPts val="0"/>
              </a:spcAft>
              <a:buClr>
                <a:schemeClr val="accent2"/>
              </a:buClr>
              <a:defRPr/>
            </a:pPr>
            <a:r>
              <a:rPr lang="en-US" sz="2600" dirty="0"/>
              <a:t>Encourage prospective new members by calling/emailing them to answer any questions and encourage them to Join Online. </a:t>
            </a:r>
          </a:p>
          <a:p>
            <a:pPr marL="617220" lvl="1" indent="-342900" eaLnBrk="1" fontAlgn="auto" hangingPunct="1">
              <a:lnSpc>
                <a:spcPct val="90000"/>
              </a:lnSpc>
              <a:spcBef>
                <a:spcPts val="600"/>
              </a:spcBef>
              <a:spcAft>
                <a:spcPts val="0"/>
              </a:spcAft>
              <a:buClr>
                <a:schemeClr val="accent2"/>
              </a:buClr>
              <a:defRPr/>
            </a:pPr>
            <a:r>
              <a:rPr lang="en-US" sz="2600" dirty="0"/>
              <a:t>Call/email new members within 5 business days of approval welcoming them to your Regional Group and informing them of future Region events. </a:t>
            </a:r>
          </a:p>
          <a:p>
            <a:pPr marL="617220" lvl="1" indent="-342900" eaLnBrk="1" fontAlgn="auto" hangingPunct="1">
              <a:lnSpc>
                <a:spcPct val="90000"/>
              </a:lnSpc>
              <a:spcBef>
                <a:spcPts val="600"/>
              </a:spcBef>
              <a:spcAft>
                <a:spcPts val="0"/>
              </a:spcAft>
              <a:buClr>
                <a:schemeClr val="accent2"/>
              </a:buClr>
              <a:defRPr/>
            </a:pPr>
            <a:r>
              <a:rPr lang="en-US" sz="2600" dirty="0"/>
              <a:t>Forward all original approved applications and payments to NEWH, Inc. within 30 days of application – review online applications with Steering Committee and submit approvals to NEWH, Inc. within 30 days of application – NEWH, Inc. will mail new member packets.</a:t>
            </a:r>
          </a:p>
          <a:p>
            <a:pPr marL="617220" lvl="1" indent="-342900" eaLnBrk="1" fontAlgn="auto" hangingPunct="1">
              <a:lnSpc>
                <a:spcPct val="90000"/>
              </a:lnSpc>
              <a:spcBef>
                <a:spcPts val="600"/>
              </a:spcBef>
              <a:spcAft>
                <a:spcPts val="0"/>
              </a:spcAft>
              <a:buClr>
                <a:schemeClr val="accent2"/>
              </a:buClr>
              <a:defRPr/>
            </a:pPr>
            <a:r>
              <a:rPr lang="en-US" sz="2600" dirty="0"/>
              <a:t>Introduce or recognize all new members at Regional events.</a:t>
            </a:r>
          </a:p>
          <a:p>
            <a:pPr marL="617220" lvl="1" indent="-342900" eaLnBrk="1" fontAlgn="auto" hangingPunct="1">
              <a:lnSpc>
                <a:spcPct val="90000"/>
              </a:lnSpc>
              <a:spcBef>
                <a:spcPts val="600"/>
              </a:spcBef>
              <a:spcAft>
                <a:spcPts val="0"/>
              </a:spcAft>
              <a:buClr>
                <a:schemeClr val="accent2"/>
              </a:buClr>
              <a:defRPr/>
            </a:pPr>
            <a:r>
              <a:rPr lang="en-US" sz="2600" dirty="0"/>
              <a:t>Throughout the year, chair the membership renewal committee, calling all members who have not renewed as well as those whose membership is due in the upcoming month.</a:t>
            </a:r>
          </a:p>
          <a:p>
            <a:pPr marL="617220" lvl="1" indent="-342900" eaLnBrk="1" fontAlgn="auto" hangingPunct="1">
              <a:lnSpc>
                <a:spcPct val="90000"/>
              </a:lnSpc>
              <a:spcBef>
                <a:spcPts val="600"/>
              </a:spcBef>
              <a:spcAft>
                <a:spcPts val="0"/>
              </a:spcAft>
              <a:buClr>
                <a:schemeClr val="accent2"/>
              </a:buClr>
              <a:defRPr/>
            </a:pPr>
            <a:r>
              <a:rPr lang="en-US" sz="2600" dirty="0"/>
              <a:t>Maintain existing members – with committee members, call/email current and recently lapsed members urging them to renew their dues.</a:t>
            </a:r>
          </a:p>
          <a:p>
            <a:pPr marL="617220" lvl="1" indent="-342900" eaLnBrk="1" fontAlgn="auto" hangingPunct="1">
              <a:lnSpc>
                <a:spcPct val="90000"/>
              </a:lnSpc>
              <a:spcBef>
                <a:spcPts val="600"/>
              </a:spcBef>
              <a:spcAft>
                <a:spcPts val="0"/>
              </a:spcAft>
              <a:buClr>
                <a:schemeClr val="accent2"/>
              </a:buClr>
              <a:defRPr/>
            </a:pPr>
            <a:r>
              <a:rPr lang="en-US" sz="2600" dirty="0"/>
              <a:t>Keep Regional Group mailing list current by forwarding any new or revised contact information to the NEWH, Inc. Office to update your master list. </a:t>
            </a:r>
          </a:p>
          <a:p>
            <a:pPr marL="0" indent="0">
              <a:lnSpc>
                <a:spcPct val="90000"/>
              </a:lnSpc>
              <a:buNone/>
            </a:pPr>
            <a:endParaRPr lang="en-US" sz="900" dirty="0"/>
          </a:p>
        </p:txBody>
      </p:sp>
      <p:pic>
        <p:nvPicPr>
          <p:cNvPr id="12" name="Picture 11" descr="A group of people posing for a photo&#10;&#10;Description automatically generated">
            <a:extLst>
              <a:ext uri="{FF2B5EF4-FFF2-40B4-BE49-F238E27FC236}">
                <a16:creationId xmlns:a16="http://schemas.microsoft.com/office/drawing/2014/main" id="{1FDB9027-75C7-6764-D64F-2B54467D2974}"/>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8447690" y="1879289"/>
            <a:ext cx="2705100" cy="3288873"/>
          </a:xfrm>
          <a:prstGeom prst="rect">
            <a:avLst/>
          </a:prstGeom>
        </p:spPr>
      </p:pic>
      <p:pic>
        <p:nvPicPr>
          <p:cNvPr id="5" name="Graphic 4">
            <a:extLst>
              <a:ext uri="{FF2B5EF4-FFF2-40B4-BE49-F238E27FC236}">
                <a16:creationId xmlns:a16="http://schemas.microsoft.com/office/drawing/2014/main" id="{EE2AEACF-5B85-9D51-AF74-8CA8343C65E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533595"/>
            <a:ext cx="1743387" cy="2087504"/>
          </a:xfrm>
          <a:prstGeom prst="rect">
            <a:avLst/>
          </a:prstGeom>
        </p:spPr>
      </p:pic>
    </p:spTree>
    <p:extLst>
      <p:ext uri="{BB962C8B-B14F-4D97-AF65-F5344CB8AC3E}">
        <p14:creationId xmlns:p14="http://schemas.microsoft.com/office/powerpoint/2010/main" val="1358547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C553A7-713D-4133-B393-5017EA4F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A59BF3-797D-D8C4-6C75-71DE846817BD}"/>
              </a:ext>
            </a:extLst>
          </p:cNvPr>
          <p:cNvSpPr>
            <a:spLocks noGrp="1"/>
          </p:cNvSpPr>
          <p:nvPr>
            <p:ph type="title"/>
          </p:nvPr>
        </p:nvSpPr>
        <p:spPr>
          <a:xfrm>
            <a:off x="6108728" y="339864"/>
            <a:ext cx="5397472" cy="1202891"/>
          </a:xfrm>
        </p:spPr>
        <p:txBody>
          <a:bodyPr>
            <a:normAutofit/>
          </a:bodyPr>
          <a:lstStyle/>
          <a:p>
            <a:pPr algn="ctr"/>
            <a:r>
              <a:rPr lang="en-US" dirty="0"/>
              <a:t>Membership impacts scholarship</a:t>
            </a:r>
          </a:p>
        </p:txBody>
      </p:sp>
      <p:pic>
        <p:nvPicPr>
          <p:cNvPr id="4" name="Graphic 3">
            <a:extLst>
              <a:ext uri="{FF2B5EF4-FFF2-40B4-BE49-F238E27FC236}">
                <a16:creationId xmlns:a16="http://schemas.microsoft.com/office/drawing/2014/main" id="{AF3C2C27-7A0B-4812-E875-75811028C26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0487" y="776744"/>
            <a:ext cx="4098941" cy="5304511"/>
          </a:xfrm>
          <a:prstGeom prst="rect">
            <a:avLst/>
          </a:prstGeom>
        </p:spPr>
      </p:pic>
      <p:sp>
        <p:nvSpPr>
          <p:cNvPr id="3" name="Content Placeholder 2">
            <a:extLst>
              <a:ext uri="{FF2B5EF4-FFF2-40B4-BE49-F238E27FC236}">
                <a16:creationId xmlns:a16="http://schemas.microsoft.com/office/drawing/2014/main" id="{18C6710B-AE77-D22E-2FCB-9525F5D74EF3}"/>
              </a:ext>
            </a:extLst>
          </p:cNvPr>
          <p:cNvSpPr>
            <a:spLocks noGrp="1"/>
          </p:cNvSpPr>
          <p:nvPr>
            <p:ph idx="1"/>
          </p:nvPr>
        </p:nvSpPr>
        <p:spPr>
          <a:xfrm>
            <a:off x="6096002" y="1814732"/>
            <a:ext cx="5426844" cy="4501662"/>
          </a:xfrm>
        </p:spPr>
        <p:txBody>
          <a:bodyPr>
            <a:normAutofit/>
          </a:bodyPr>
          <a:lstStyle/>
          <a:p>
            <a:pPr marL="0" indent="0">
              <a:buNone/>
            </a:pPr>
            <a:endParaRPr lang="en-US" sz="2000" i="1" dirty="0"/>
          </a:p>
          <a:p>
            <a:pPr marL="0" indent="0">
              <a:buNone/>
            </a:pPr>
            <a:endParaRPr lang="en-US" sz="2000" i="1" dirty="0"/>
          </a:p>
          <a:p>
            <a:pPr marL="0" indent="0">
              <a:buNone/>
            </a:pPr>
            <a:r>
              <a:rPr lang="en-US" sz="2000" i="1" dirty="0"/>
              <a:t>One-half of your Regional membership dues will directly impact a student…</a:t>
            </a:r>
          </a:p>
          <a:p>
            <a:pPr marL="0" indent="0">
              <a:buNone/>
            </a:pPr>
            <a:endParaRPr lang="en-US" sz="2000" i="1" dirty="0"/>
          </a:p>
          <a:p>
            <a:pPr marL="0" indent="0">
              <a:buNone/>
            </a:pPr>
            <a:r>
              <a:rPr lang="en-US" sz="2000" i="1" dirty="0"/>
              <a:t>That is a POWERFUL statement to share will all potential members.</a:t>
            </a:r>
          </a:p>
        </p:txBody>
      </p:sp>
      <p:pic>
        <p:nvPicPr>
          <p:cNvPr id="5" name="Graphic 4">
            <a:extLst>
              <a:ext uri="{FF2B5EF4-FFF2-40B4-BE49-F238E27FC236}">
                <a16:creationId xmlns:a16="http://schemas.microsoft.com/office/drawing/2014/main" id="{B65B0710-6F1C-850D-FD5C-A2FF634BEA2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10608" y="5528628"/>
            <a:ext cx="1743387" cy="2087504"/>
          </a:xfrm>
          <a:prstGeom prst="rect">
            <a:avLst/>
          </a:prstGeom>
        </p:spPr>
      </p:pic>
    </p:spTree>
    <p:extLst>
      <p:ext uri="{BB962C8B-B14F-4D97-AF65-F5344CB8AC3E}">
        <p14:creationId xmlns:p14="http://schemas.microsoft.com/office/powerpoint/2010/main" val="3306440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309FA25-1772-4961-90BE-D39F20067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C37D9B-6492-423A-26C0-598147123A56}"/>
              </a:ext>
            </a:extLst>
          </p:cNvPr>
          <p:cNvSpPr>
            <a:spLocks noGrp="1"/>
          </p:cNvSpPr>
          <p:nvPr>
            <p:ph type="title"/>
          </p:nvPr>
        </p:nvSpPr>
        <p:spPr>
          <a:xfrm>
            <a:off x="698528" y="239150"/>
            <a:ext cx="5397472" cy="675250"/>
          </a:xfrm>
        </p:spPr>
        <p:txBody>
          <a:bodyPr>
            <a:normAutofit/>
          </a:bodyPr>
          <a:lstStyle/>
          <a:p>
            <a:pPr algn="ctr"/>
            <a:r>
              <a:rPr lang="en-US" dirty="0"/>
              <a:t>Membership levels</a:t>
            </a:r>
          </a:p>
        </p:txBody>
      </p:sp>
      <p:sp>
        <p:nvSpPr>
          <p:cNvPr id="3" name="Content Placeholder 2">
            <a:extLst>
              <a:ext uri="{FF2B5EF4-FFF2-40B4-BE49-F238E27FC236}">
                <a16:creationId xmlns:a16="http://schemas.microsoft.com/office/drawing/2014/main" id="{65DFAFF2-F07A-A07B-7CD9-52DD4AF9673B}"/>
              </a:ext>
            </a:extLst>
          </p:cNvPr>
          <p:cNvSpPr>
            <a:spLocks noGrp="1"/>
          </p:cNvSpPr>
          <p:nvPr>
            <p:ph idx="1"/>
          </p:nvPr>
        </p:nvSpPr>
        <p:spPr>
          <a:xfrm>
            <a:off x="457201" y="1026232"/>
            <a:ext cx="5976256" cy="5276597"/>
          </a:xfrm>
        </p:spPr>
        <p:txBody>
          <a:bodyPr>
            <a:normAutofit fontScale="92500" lnSpcReduction="20000"/>
          </a:bodyPr>
          <a:lstStyle/>
          <a:p>
            <a:pPr eaLnBrk="1" hangingPunct="1">
              <a:lnSpc>
                <a:spcPct val="90000"/>
              </a:lnSpc>
              <a:spcBef>
                <a:spcPts val="1000"/>
              </a:spcBef>
            </a:pPr>
            <a:r>
              <a:rPr lang="en-US" altLang="en-US" sz="2200" b="1" dirty="0"/>
              <a:t>General Member – </a:t>
            </a:r>
            <a:r>
              <a:rPr lang="en-US" altLang="en-US" sz="2200" dirty="0"/>
              <a:t>open to professionals who have been actively involved in Hospitality or a related field for one or more years. </a:t>
            </a:r>
          </a:p>
          <a:p>
            <a:pPr eaLnBrk="1" hangingPunct="1">
              <a:lnSpc>
                <a:spcPct val="90000"/>
              </a:lnSpc>
              <a:spcBef>
                <a:spcPts val="1000"/>
              </a:spcBef>
            </a:pPr>
            <a:r>
              <a:rPr lang="en-US" altLang="en-US" sz="2200" b="1" dirty="0"/>
              <a:t>Associate Member – </a:t>
            </a:r>
            <a:r>
              <a:rPr lang="en-US" altLang="en-US" sz="2200" dirty="0"/>
              <a:t>open to those industry members who have, within a 12-month period, completed an accredited area of hospitality related studies. The associate membership category will be available to these members for three (3) years. Associate member cannot hold an elected office but are encouraged to serve on Regional Group Committees. ($50 membership)</a:t>
            </a:r>
          </a:p>
          <a:p>
            <a:pPr eaLnBrk="1" hangingPunct="1">
              <a:lnSpc>
                <a:spcPct val="90000"/>
              </a:lnSpc>
              <a:spcBef>
                <a:spcPts val="1000"/>
              </a:spcBef>
            </a:pPr>
            <a:r>
              <a:rPr lang="en-US" altLang="en-US" sz="2200" b="1" dirty="0"/>
              <a:t>Education Professional Member –</a:t>
            </a:r>
            <a:r>
              <a:rPr lang="en-US" altLang="en-US" sz="2200" dirty="0"/>
              <a:t> those who are full time educators of Hospitality –Related Studies. (Free membership)</a:t>
            </a:r>
          </a:p>
          <a:p>
            <a:pPr eaLnBrk="1" hangingPunct="1">
              <a:lnSpc>
                <a:spcPct val="90000"/>
              </a:lnSpc>
              <a:spcBef>
                <a:spcPts val="1000"/>
              </a:spcBef>
            </a:pPr>
            <a:r>
              <a:rPr lang="en-US" altLang="en-US" sz="2200" b="1" dirty="0"/>
              <a:t>Student Member – </a:t>
            </a:r>
            <a:r>
              <a:rPr lang="en-US" altLang="en-US" sz="2200" dirty="0"/>
              <a:t>those who are enrolled in an accredited place of secondary education, majoring in Hospitality related studies. Student members will receive one year of free Associate membership upon graduation in order to facilitate the transition to General membership. (Free membership)</a:t>
            </a:r>
          </a:p>
          <a:p>
            <a:pPr eaLnBrk="1" hangingPunct="1">
              <a:lnSpc>
                <a:spcPct val="90000"/>
              </a:lnSpc>
              <a:spcBef>
                <a:spcPts val="1000"/>
              </a:spcBef>
            </a:pPr>
            <a:r>
              <a:rPr lang="en-US" altLang="en-US" sz="2200" b="1" dirty="0"/>
              <a:t>Retiree –</a:t>
            </a:r>
            <a:r>
              <a:rPr lang="en-US" altLang="en-US" sz="2200" dirty="0"/>
              <a:t> those who are retired and 65 years or older. (Half-off dues)</a:t>
            </a:r>
          </a:p>
          <a:p>
            <a:pPr>
              <a:lnSpc>
                <a:spcPct val="90000"/>
              </a:lnSpc>
            </a:pPr>
            <a:endParaRPr lang="en-US" sz="1500" dirty="0"/>
          </a:p>
        </p:txBody>
      </p:sp>
      <p:pic>
        <p:nvPicPr>
          <p:cNvPr id="17" name="Picture 16" descr="A group of people posing for a photo&#10;&#10;Description automatically generated with medium confidence">
            <a:extLst>
              <a:ext uri="{FF2B5EF4-FFF2-40B4-BE49-F238E27FC236}">
                <a16:creationId xmlns:a16="http://schemas.microsoft.com/office/drawing/2014/main" id="{B049964D-5006-06D0-732A-E324987E2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0328" y="1889104"/>
            <a:ext cx="4025872" cy="3079792"/>
          </a:xfrm>
          <a:prstGeom prst="rect">
            <a:avLst/>
          </a:prstGeom>
        </p:spPr>
      </p:pic>
      <p:pic>
        <p:nvPicPr>
          <p:cNvPr id="18" name="Graphic 17">
            <a:extLst>
              <a:ext uri="{FF2B5EF4-FFF2-40B4-BE49-F238E27FC236}">
                <a16:creationId xmlns:a16="http://schemas.microsoft.com/office/drawing/2014/main" id="{352760F5-52B2-CB97-2B40-D090D33B075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126457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019C92-C354-2499-244E-F25413C09A11}"/>
              </a:ext>
            </a:extLst>
          </p:cNvPr>
          <p:cNvSpPr>
            <a:spLocks noGrp="1"/>
          </p:cNvSpPr>
          <p:nvPr>
            <p:ph type="title"/>
          </p:nvPr>
        </p:nvSpPr>
        <p:spPr>
          <a:xfrm>
            <a:off x="130629" y="1371600"/>
            <a:ext cx="3657600" cy="4114800"/>
          </a:xfrm>
        </p:spPr>
        <p:txBody>
          <a:bodyPr anchor="ctr">
            <a:normAutofit/>
          </a:bodyPr>
          <a:lstStyle/>
          <a:p>
            <a:pPr algn="ctr"/>
            <a:r>
              <a:rPr lang="en-US" dirty="0">
                <a:solidFill>
                  <a:schemeClr val="bg2"/>
                </a:solidFill>
              </a:rPr>
              <a:t>Business membership levels</a:t>
            </a:r>
          </a:p>
        </p:txBody>
      </p:sp>
      <p:sp>
        <p:nvSpPr>
          <p:cNvPr id="28" name="Rectangle 27">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9F4CA3-BE91-369C-BA83-130142C2934E}"/>
              </a:ext>
            </a:extLst>
          </p:cNvPr>
          <p:cNvSpPr>
            <a:spLocks noGrp="1"/>
          </p:cNvSpPr>
          <p:nvPr>
            <p:ph idx="1"/>
          </p:nvPr>
        </p:nvSpPr>
        <p:spPr>
          <a:xfrm>
            <a:off x="5310963" y="1072662"/>
            <a:ext cx="5631357" cy="4562595"/>
          </a:xfrm>
        </p:spPr>
        <p:txBody>
          <a:bodyPr anchor="ctr">
            <a:normAutofit fontScale="92500" lnSpcReduction="20000"/>
          </a:bodyPr>
          <a:lstStyle/>
          <a:p>
            <a:pPr marL="0" indent="0" eaLnBrk="1" hangingPunct="1">
              <a:lnSpc>
                <a:spcPct val="90000"/>
              </a:lnSpc>
              <a:spcBef>
                <a:spcPts val="1200"/>
              </a:spcBef>
              <a:buNone/>
            </a:pPr>
            <a:r>
              <a:rPr lang="en-US" altLang="en-US" sz="2200" b="1" dirty="0"/>
              <a:t>Business PLUS – $7,500</a:t>
            </a:r>
          </a:p>
          <a:p>
            <a:pPr marL="0" indent="0" eaLnBrk="1" hangingPunct="1">
              <a:lnSpc>
                <a:spcPct val="90000"/>
              </a:lnSpc>
              <a:spcBef>
                <a:spcPts val="1200"/>
              </a:spcBef>
              <a:buNone/>
            </a:pPr>
            <a:r>
              <a:rPr lang="en-US" altLang="en-US" sz="2200" dirty="0"/>
              <a:t>The Business PLUS membership belongs to the business and includes 20 members (national/international), and up to 10 additional discounted memberships. Additionally, this membership category includes:</a:t>
            </a:r>
          </a:p>
          <a:p>
            <a:pPr lvl="1">
              <a:lnSpc>
                <a:spcPct val="90000"/>
              </a:lnSpc>
              <a:spcBef>
                <a:spcPts val="1200"/>
              </a:spcBef>
            </a:pPr>
            <a:r>
              <a:rPr lang="en-US" altLang="en-US" sz="2200" dirty="0"/>
              <a:t>One (1) guaranteed regional tradeshow placement over a two-year period (not including the actual tradeshow fee)</a:t>
            </a:r>
          </a:p>
          <a:p>
            <a:pPr lvl="1">
              <a:lnSpc>
                <a:spcPct val="90000"/>
              </a:lnSpc>
              <a:spcBef>
                <a:spcPts val="1200"/>
              </a:spcBef>
            </a:pPr>
            <a:r>
              <a:rPr lang="en-US" altLang="en-US" sz="2200" dirty="0"/>
              <a:t>A one-quarter page ad in NEWH Magazine</a:t>
            </a:r>
          </a:p>
          <a:p>
            <a:pPr lvl="1">
              <a:lnSpc>
                <a:spcPct val="90000"/>
              </a:lnSpc>
              <a:spcBef>
                <a:spcPts val="1200"/>
              </a:spcBef>
            </a:pPr>
            <a:r>
              <a:rPr lang="en-US" altLang="en-US" sz="2200" dirty="0"/>
              <a:t>Unlimited courtesy listings in the NEWH Career Network</a:t>
            </a:r>
          </a:p>
          <a:p>
            <a:pPr lvl="1">
              <a:lnSpc>
                <a:spcPct val="90000"/>
              </a:lnSpc>
              <a:spcBef>
                <a:spcPts val="1200"/>
              </a:spcBef>
            </a:pPr>
            <a:r>
              <a:rPr lang="en-US" altLang="en-US" sz="2200" dirty="0"/>
              <a:t>Company listing in the Member Directory and Member Directory, and premium listing in the Resource Directory (includes logo and 4 product/installation images)</a:t>
            </a:r>
          </a:p>
          <a:p>
            <a:pPr marL="0" indent="0">
              <a:lnSpc>
                <a:spcPct val="90000"/>
              </a:lnSpc>
              <a:buNone/>
            </a:pPr>
            <a:endParaRPr lang="en-US" sz="1600" dirty="0"/>
          </a:p>
        </p:txBody>
      </p:sp>
      <p:pic>
        <p:nvPicPr>
          <p:cNvPr id="4" name="Graphic 3">
            <a:extLst>
              <a:ext uri="{FF2B5EF4-FFF2-40B4-BE49-F238E27FC236}">
                <a16:creationId xmlns:a16="http://schemas.microsoft.com/office/drawing/2014/main" id="{82312D52-6F37-5BB5-72B5-73C3036EF2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2" y="5587409"/>
            <a:ext cx="1743387" cy="2087504"/>
          </a:xfrm>
          <a:prstGeom prst="rect">
            <a:avLst/>
          </a:prstGeom>
        </p:spPr>
      </p:pic>
    </p:spTree>
    <p:extLst>
      <p:ext uri="{BB962C8B-B14F-4D97-AF65-F5344CB8AC3E}">
        <p14:creationId xmlns:p14="http://schemas.microsoft.com/office/powerpoint/2010/main" val="306247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5975C5-E92D-6378-72FC-64EE3DC1BC56}"/>
              </a:ext>
            </a:extLst>
          </p:cNvPr>
          <p:cNvSpPr>
            <a:spLocks noGrp="1"/>
          </p:cNvSpPr>
          <p:nvPr>
            <p:ph type="title"/>
          </p:nvPr>
        </p:nvSpPr>
        <p:spPr>
          <a:xfrm>
            <a:off x="1371599" y="685801"/>
            <a:ext cx="9486901" cy="707570"/>
          </a:xfrm>
        </p:spPr>
        <p:txBody>
          <a:bodyPr anchor="b">
            <a:normAutofit/>
          </a:bodyPr>
          <a:lstStyle/>
          <a:p>
            <a:pPr algn="ctr"/>
            <a:r>
              <a:rPr lang="en-US" dirty="0"/>
              <a:t>Business Membership Levels </a:t>
            </a:r>
            <a:r>
              <a:rPr lang="en-US" sz="2400" dirty="0"/>
              <a:t>continued</a:t>
            </a:r>
          </a:p>
        </p:txBody>
      </p:sp>
      <p:sp>
        <p:nvSpPr>
          <p:cNvPr id="3" name="Content Placeholder 2">
            <a:extLst>
              <a:ext uri="{FF2B5EF4-FFF2-40B4-BE49-F238E27FC236}">
                <a16:creationId xmlns:a16="http://schemas.microsoft.com/office/drawing/2014/main" id="{EF362946-DF43-D8DF-14C1-FDD04A9A7D29}"/>
              </a:ext>
            </a:extLst>
          </p:cNvPr>
          <p:cNvSpPr>
            <a:spLocks noGrp="1"/>
          </p:cNvSpPr>
          <p:nvPr>
            <p:ph idx="1"/>
          </p:nvPr>
        </p:nvSpPr>
        <p:spPr>
          <a:xfrm>
            <a:off x="685801" y="1567542"/>
            <a:ext cx="10820400" cy="4604657"/>
          </a:xfrm>
        </p:spPr>
        <p:txBody>
          <a:bodyPr>
            <a:noAutofit/>
          </a:bodyPr>
          <a:lstStyle/>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Chapter Level Business (CLB) Member – $425 </a:t>
            </a:r>
            <a:r>
              <a:rPr lang="en-US" sz="2000" kern="100" dirty="0">
                <a:effectLst/>
                <a:ea typeface="Calibri" panose="020F0502020204030204" pitchFamily="34" charset="0"/>
                <a:cs typeface="Times New Roman" panose="02020603050405020304" pitchFamily="18" charset="0"/>
              </a:rPr>
              <a:t>($500 CAD, £300)</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This is the perfect membership for those businesses that have more than one employee at the same geographic location who are interested in joining the local chapter.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Membership belongs to the business and includes 2 courtesy memberships and up to 4 additional discount memberships ($75 US; $91 CAD; £60 UK) </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All employees of CLB can attend primary chapter programming events at member ticket cost (excludes fundraising events)</a:t>
            </a:r>
          </a:p>
          <a:p>
            <a:pPr marL="800100" lvl="1" indent="-342900">
              <a:lnSpc>
                <a:spcPct val="107000"/>
              </a:lnSpc>
              <a:spcBef>
                <a:spcPts val="0"/>
              </a:spcBef>
              <a:spcAft>
                <a:spcPts val="800"/>
              </a:spcAft>
              <a:buFont typeface="Symbol" panose="05050102010706020507" pitchFamily="18" charset="2"/>
              <a:buChar char=""/>
              <a:tabLst>
                <a:tab pos="228600" algn="l"/>
              </a:tabLst>
            </a:pPr>
            <a:r>
              <a:rPr lang="en-US" kern="100" dirty="0">
                <a:effectLst/>
                <a:ea typeface="Calibri" panose="020F0502020204030204" pitchFamily="34" charset="0"/>
                <a:cs typeface="Times New Roman" panose="02020603050405020304" pitchFamily="18" charset="0"/>
              </a:rPr>
              <a:t>Marketing benefits – premium listing in Resource Directory (includes logo and 4 product/installation images) and listed in Business Member Directory</a:t>
            </a:r>
          </a:p>
          <a:p>
            <a:pPr marL="0" marR="0" indent="0">
              <a:lnSpc>
                <a:spcPct val="107000"/>
              </a:lnSpc>
              <a:spcBef>
                <a:spcPts val="0"/>
              </a:spcBef>
              <a:spcAft>
                <a:spcPts val="800"/>
              </a:spcAft>
              <a:buNone/>
            </a:pPr>
            <a:r>
              <a:rPr lang="en-US" sz="2000" b="1" kern="100" dirty="0">
                <a:effectLst/>
                <a:ea typeface="Calibri" panose="020F0502020204030204" pitchFamily="34" charset="0"/>
                <a:cs typeface="Times New Roman" panose="02020603050405020304" pitchFamily="18" charset="0"/>
              </a:rPr>
              <a:t>CLB Member – TOP TIER $1,000 </a:t>
            </a:r>
            <a:r>
              <a:rPr lang="en-US" sz="2000" kern="100" dirty="0">
                <a:effectLst/>
                <a:ea typeface="Calibri" panose="020F0502020204030204" pitchFamily="34" charset="0"/>
                <a:cs typeface="Times New Roman" panose="02020603050405020304" pitchFamily="18" charset="0"/>
              </a:rPr>
              <a:t>($1200 CAD, £700)</a:t>
            </a:r>
          </a:p>
          <a:p>
            <a:pPr marL="800100" lvl="1" indent="-342900">
              <a:lnSpc>
                <a:spcPct val="107000"/>
              </a:lnSpc>
              <a:spcBef>
                <a:spcPts val="0"/>
              </a:spcBef>
              <a:spcAft>
                <a:spcPts val="800"/>
              </a:spcAft>
              <a:buFont typeface="Symbol" panose="05050102010706020507" pitchFamily="18" charset="2"/>
              <a:buChar char=""/>
            </a:pPr>
            <a:r>
              <a:rPr lang="en-US" kern="100" dirty="0">
                <a:effectLst/>
                <a:ea typeface="Calibri" panose="020F0502020204030204" pitchFamily="34" charset="0"/>
                <a:cs typeface="Times New Roman" panose="02020603050405020304" pitchFamily="18" charset="0"/>
              </a:rPr>
              <a:t>Top Tier membership enjoys the same benefits as the Chapter Level Business but includes 6 courtesy and up to 6 discount memberships</a:t>
            </a:r>
          </a:p>
        </p:txBody>
      </p:sp>
      <p:pic>
        <p:nvPicPr>
          <p:cNvPr id="5" name="Picture 4">
            <a:extLst>
              <a:ext uri="{FF2B5EF4-FFF2-40B4-BE49-F238E27FC236}">
                <a16:creationId xmlns:a16="http://schemas.microsoft.com/office/drawing/2014/main" id="{5EE8DB46-585C-CBDC-458E-38EBE87DCE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00419" y="6251034"/>
            <a:ext cx="1352244" cy="528130"/>
          </a:xfrm>
          <a:prstGeom prst="rect">
            <a:avLst/>
          </a:prstGeom>
        </p:spPr>
      </p:pic>
    </p:spTree>
    <p:extLst>
      <p:ext uri="{BB962C8B-B14F-4D97-AF65-F5344CB8AC3E}">
        <p14:creationId xmlns:p14="http://schemas.microsoft.com/office/powerpoint/2010/main" val="543081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D24B02-6927-3B0D-C1F9-56CB4AA198A2}"/>
              </a:ext>
            </a:extLst>
          </p:cNvPr>
          <p:cNvSpPr>
            <a:spLocks noGrp="1"/>
          </p:cNvSpPr>
          <p:nvPr>
            <p:ph type="title"/>
          </p:nvPr>
        </p:nvSpPr>
        <p:spPr>
          <a:xfrm>
            <a:off x="492369" y="1371600"/>
            <a:ext cx="3121269" cy="4114800"/>
          </a:xfrm>
        </p:spPr>
        <p:txBody>
          <a:bodyPr anchor="ctr">
            <a:normAutofit/>
          </a:bodyPr>
          <a:lstStyle/>
          <a:p>
            <a:pPr algn="ctr"/>
            <a:r>
              <a:rPr lang="en-US" dirty="0">
                <a:solidFill>
                  <a:schemeClr val="bg2"/>
                </a:solidFill>
              </a:rPr>
              <a:t>Corporate Partners</a:t>
            </a:r>
          </a:p>
        </p:txBody>
      </p:sp>
      <p:sp>
        <p:nvSpPr>
          <p:cNvPr id="30" name="Rectangle 2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508F61-1B1E-914D-7198-F662F37D5736}"/>
              </a:ext>
            </a:extLst>
          </p:cNvPr>
          <p:cNvSpPr>
            <a:spLocks noGrp="1"/>
          </p:cNvSpPr>
          <p:nvPr>
            <p:ph idx="1"/>
          </p:nvPr>
        </p:nvSpPr>
        <p:spPr>
          <a:xfrm>
            <a:off x="4762498" y="685800"/>
            <a:ext cx="6743699" cy="5486400"/>
          </a:xfrm>
        </p:spPr>
        <p:txBody>
          <a:bodyPr anchor="ctr">
            <a:noAutofit/>
          </a:bodyPr>
          <a:lstStyle/>
          <a:p>
            <a:pPr marL="0" indent="0" eaLnBrk="1" hangingPunct="1">
              <a:lnSpc>
                <a:spcPct val="90000"/>
              </a:lnSpc>
              <a:spcBef>
                <a:spcPts val="1200"/>
              </a:spcBef>
              <a:buNone/>
              <a:defRPr/>
            </a:pPr>
            <a:endParaRPr lang="en-US" altLang="en-US" sz="1600" b="1" dirty="0"/>
          </a:p>
          <a:p>
            <a:pPr marL="0" indent="0" eaLnBrk="1" hangingPunct="1">
              <a:lnSpc>
                <a:spcPct val="90000"/>
              </a:lnSpc>
              <a:spcBef>
                <a:spcPts val="1200"/>
              </a:spcBef>
              <a:buNone/>
              <a:defRPr/>
            </a:pPr>
            <a:r>
              <a:rPr lang="en-US" altLang="en-US" sz="1600" b="1" dirty="0"/>
              <a:t>Corporate Partner Courtesy and Discount Member</a:t>
            </a:r>
          </a:p>
          <a:p>
            <a:pPr marL="0" indent="0" eaLnBrk="1" hangingPunct="1">
              <a:lnSpc>
                <a:spcPct val="90000"/>
              </a:lnSpc>
              <a:spcBef>
                <a:spcPts val="1200"/>
              </a:spcBef>
              <a:buNone/>
              <a:defRPr/>
            </a:pPr>
            <a:r>
              <a:rPr lang="en-US" altLang="en-US" sz="1600" dirty="0"/>
              <a:t>Each Corporate Partner level includes a number of courtesy memberships (chosen by the corporate partner) as well as a number of discount memberships. Corporate Partner memberships are not voted on but rather approved due to their approved partnership.</a:t>
            </a:r>
          </a:p>
          <a:p>
            <a:pPr marL="0" indent="0" eaLnBrk="1" hangingPunct="1">
              <a:lnSpc>
                <a:spcPct val="90000"/>
              </a:lnSpc>
              <a:spcBef>
                <a:spcPts val="1200"/>
              </a:spcBef>
              <a:spcAft>
                <a:spcPts val="600"/>
              </a:spcAft>
              <a:buFont typeface="Wingdings 2" panose="05020102010507070707" pitchFamily="18" charset="2"/>
              <a:buNone/>
              <a:defRPr/>
            </a:pPr>
            <a:r>
              <a:rPr lang="en-US" altLang="en-US" sz="1600" dirty="0"/>
              <a:t>NEWH has 3 levels of NEWH Corporate Partnership ($18,000-$38,500 per year). Within each level the company receives a certain amount of courtesy as well as discounted memberships to allocate as the main contact chooses. This is not per Chapter. </a:t>
            </a:r>
          </a:p>
          <a:p>
            <a:pPr eaLnBrk="1" hangingPunct="1">
              <a:lnSpc>
                <a:spcPct val="90000"/>
              </a:lnSpc>
              <a:spcBef>
                <a:spcPts val="0"/>
              </a:spcBef>
              <a:defRPr/>
            </a:pPr>
            <a:r>
              <a:rPr lang="en-US" altLang="en-US" sz="1600" dirty="0"/>
              <a:t>Supporting Level - 25 partners</a:t>
            </a:r>
          </a:p>
          <a:p>
            <a:pPr lvl="1" eaLnBrk="1" hangingPunct="1">
              <a:lnSpc>
                <a:spcPct val="90000"/>
              </a:lnSpc>
              <a:spcBef>
                <a:spcPts val="0"/>
              </a:spcBef>
              <a:defRPr/>
            </a:pPr>
            <a:r>
              <a:rPr lang="en-US" altLang="en-US" sz="1600" dirty="0"/>
              <a:t>Receives 5 courtesy memberships and up to 5 more at a discounted rate.</a:t>
            </a:r>
          </a:p>
          <a:p>
            <a:pPr eaLnBrk="1" hangingPunct="1">
              <a:lnSpc>
                <a:spcPct val="90000"/>
              </a:lnSpc>
              <a:spcBef>
                <a:spcPts val="0"/>
              </a:spcBef>
              <a:defRPr/>
            </a:pPr>
            <a:r>
              <a:rPr lang="en-US" altLang="en-US" sz="1600" dirty="0"/>
              <a:t>Patron - 10 partners</a:t>
            </a:r>
          </a:p>
          <a:p>
            <a:pPr lvl="1" eaLnBrk="1" hangingPunct="1">
              <a:lnSpc>
                <a:spcPct val="90000"/>
              </a:lnSpc>
              <a:spcBef>
                <a:spcPts val="0"/>
              </a:spcBef>
              <a:defRPr/>
            </a:pPr>
            <a:r>
              <a:rPr lang="en-US" altLang="en-US" sz="1600" dirty="0"/>
              <a:t>Receives 10 courtesy memberships and up to 10 more at a discounted rate</a:t>
            </a:r>
          </a:p>
          <a:p>
            <a:pPr eaLnBrk="1" hangingPunct="1">
              <a:lnSpc>
                <a:spcPct val="90000"/>
              </a:lnSpc>
              <a:spcBef>
                <a:spcPts val="0"/>
              </a:spcBef>
              <a:defRPr/>
            </a:pPr>
            <a:r>
              <a:rPr lang="en-US" altLang="en-US" sz="1600" dirty="0"/>
              <a:t>Benefactor - 5 partners</a:t>
            </a:r>
          </a:p>
          <a:p>
            <a:pPr lvl="1" eaLnBrk="1" hangingPunct="1">
              <a:lnSpc>
                <a:spcPct val="90000"/>
              </a:lnSpc>
              <a:spcBef>
                <a:spcPts val="0"/>
              </a:spcBef>
              <a:defRPr/>
            </a:pPr>
            <a:r>
              <a:rPr lang="en-US" altLang="en-US" sz="1600" dirty="0"/>
              <a:t>Receives 20 courtesy memberships and up to 20 more at a discounted rate</a:t>
            </a:r>
          </a:p>
          <a:p>
            <a:pPr eaLnBrk="1" hangingPunct="1">
              <a:lnSpc>
                <a:spcPct val="90000"/>
              </a:lnSpc>
              <a:spcBef>
                <a:spcPts val="0"/>
              </a:spcBef>
              <a:defRPr/>
            </a:pPr>
            <a:endParaRPr lang="en-US" altLang="en-US" sz="1600" dirty="0"/>
          </a:p>
          <a:p>
            <a:pPr marL="0" indent="0" eaLnBrk="1" hangingPunct="1">
              <a:lnSpc>
                <a:spcPct val="90000"/>
              </a:lnSpc>
              <a:spcBef>
                <a:spcPts val="0"/>
              </a:spcBef>
              <a:buFont typeface="Wingdings 2" panose="05020102010507070707" pitchFamily="18" charset="2"/>
              <a:buNone/>
              <a:defRPr/>
            </a:pPr>
            <a:r>
              <a:rPr lang="en-US" altLang="en-US" sz="1600" dirty="0"/>
              <a:t>Any questions from a potential member on receiving either a courtesy or discounted membership from their company should be emailed to jena.seibel@newh.org. Jena will contact the main decision maker for the partnership to find out what is available.</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DC0951A2-3017-200A-F8AB-E730D509DF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3412" y="5486400"/>
            <a:ext cx="1743387" cy="2087504"/>
          </a:xfrm>
          <a:prstGeom prst="rect">
            <a:avLst/>
          </a:prstGeom>
        </p:spPr>
      </p:pic>
    </p:spTree>
    <p:extLst>
      <p:ext uri="{BB962C8B-B14F-4D97-AF65-F5344CB8AC3E}">
        <p14:creationId xmlns:p14="http://schemas.microsoft.com/office/powerpoint/2010/main" val="60192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C6DB943-79CD-46F9-83E1-9610EB176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9F25EB-20EF-6A97-2C0B-4AD7FD72063D}"/>
              </a:ext>
            </a:extLst>
          </p:cNvPr>
          <p:cNvSpPr>
            <a:spLocks noGrp="1"/>
          </p:cNvSpPr>
          <p:nvPr>
            <p:ph type="title"/>
          </p:nvPr>
        </p:nvSpPr>
        <p:spPr>
          <a:xfrm>
            <a:off x="5704450" y="1821765"/>
            <a:ext cx="6091310" cy="2726189"/>
          </a:xfrm>
        </p:spPr>
        <p:txBody>
          <a:bodyPr vert="horz" lIns="91440" tIns="45720" rIns="91440" bIns="45720" rtlCol="0" anchor="b">
            <a:normAutofit/>
          </a:bodyPr>
          <a:lstStyle/>
          <a:p>
            <a:pPr algn="ctr"/>
            <a:r>
              <a:rPr lang="en-US" altLang="en-US" sz="2000" b="1" i="1" kern="1200" cap="all" spc="300" baseline="0" dirty="0">
                <a:solidFill>
                  <a:schemeClr val="bg2"/>
                </a:solidFill>
                <a:latin typeface="+mj-lt"/>
                <a:ea typeface="+mj-ea"/>
                <a:cs typeface="+mj-cs"/>
              </a:rPr>
              <a:t>“There is only one thing worse than training your volunteers and having them leave –</a:t>
            </a:r>
            <a:br>
              <a:rPr lang="en-US" altLang="en-US" sz="2000" b="1" i="1" kern="1200" cap="all" spc="300" baseline="0" dirty="0">
                <a:solidFill>
                  <a:schemeClr val="bg2"/>
                </a:solidFill>
                <a:latin typeface="+mj-lt"/>
                <a:ea typeface="+mj-ea"/>
                <a:cs typeface="+mj-cs"/>
              </a:rPr>
            </a:br>
            <a:r>
              <a:rPr lang="en-US" altLang="en-US" sz="2000" b="1" i="1" kern="1200" cap="all" spc="300" baseline="0" dirty="0">
                <a:solidFill>
                  <a:schemeClr val="bg2"/>
                </a:solidFill>
                <a:latin typeface="+mj-lt"/>
                <a:ea typeface="+mj-ea"/>
                <a:cs typeface="+mj-cs"/>
              </a:rPr>
              <a:t>and that's not training them and having them stay.”</a:t>
            </a:r>
            <a:br>
              <a:rPr lang="en-US" altLang="en-US" sz="2000" kern="1200" cap="all" spc="300" baseline="0" dirty="0">
                <a:solidFill>
                  <a:schemeClr val="bg2"/>
                </a:solidFill>
                <a:latin typeface="+mj-lt"/>
                <a:ea typeface="+mj-ea"/>
                <a:cs typeface="+mj-cs"/>
              </a:rPr>
            </a:b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						</a:t>
            </a:r>
            <a:br>
              <a:rPr lang="en-US" altLang="en-US" sz="2000" kern="1200" cap="all" spc="300" baseline="0" dirty="0">
                <a:solidFill>
                  <a:schemeClr val="bg2"/>
                </a:solidFill>
                <a:latin typeface="+mj-lt"/>
                <a:ea typeface="+mj-ea"/>
                <a:cs typeface="+mj-cs"/>
              </a:rPr>
            </a:br>
            <a:r>
              <a:rPr lang="en-US" altLang="en-US" sz="2000" kern="1200" cap="all" spc="300" baseline="0" dirty="0">
                <a:solidFill>
                  <a:schemeClr val="bg2"/>
                </a:solidFill>
                <a:latin typeface="+mj-lt"/>
                <a:ea typeface="+mj-ea"/>
                <a:cs typeface="+mj-cs"/>
              </a:rPr>
              <a:t>-</a:t>
            </a:r>
            <a:r>
              <a:rPr lang="en-US" altLang="en-US" sz="2000" i="1" kern="1200" cap="all" spc="300" baseline="0" dirty="0">
                <a:solidFill>
                  <a:schemeClr val="bg2"/>
                </a:solidFill>
                <a:latin typeface="+mj-lt"/>
                <a:ea typeface="+mj-ea"/>
                <a:cs typeface="+mj-cs"/>
              </a:rPr>
              <a:t>unknown</a:t>
            </a:r>
            <a:br>
              <a:rPr lang="en-US" altLang="en-US" sz="1700" i="1" kern="1200" cap="all" spc="300" baseline="0" dirty="0">
                <a:solidFill>
                  <a:schemeClr val="bg2"/>
                </a:solidFill>
                <a:latin typeface="+mj-lt"/>
                <a:ea typeface="+mj-ea"/>
                <a:cs typeface="+mj-cs"/>
              </a:rPr>
            </a:br>
            <a:endParaRPr lang="en-US" sz="1700" kern="1200" cap="all" spc="300" baseline="0" dirty="0">
              <a:solidFill>
                <a:schemeClr val="bg2"/>
              </a:solidFill>
              <a:latin typeface="+mj-lt"/>
              <a:ea typeface="+mj-ea"/>
              <a:cs typeface="+mj-cs"/>
            </a:endParaRPr>
          </a:p>
        </p:txBody>
      </p:sp>
      <p:pic>
        <p:nvPicPr>
          <p:cNvPr id="16" name="Graphic 15" descr="Group of People">
            <a:extLst>
              <a:ext uri="{FF2B5EF4-FFF2-40B4-BE49-F238E27FC236}">
                <a16:creationId xmlns:a16="http://schemas.microsoft.com/office/drawing/2014/main" id="{60A7C0E3-1FBF-CAC9-C230-462E73315B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801" y="1383751"/>
            <a:ext cx="4090498" cy="4090498"/>
          </a:xfrm>
          <a:prstGeom prst="rect">
            <a:avLst/>
          </a:prstGeom>
        </p:spPr>
      </p:pic>
      <p:pic>
        <p:nvPicPr>
          <p:cNvPr id="9" name="Picture 8">
            <a:extLst>
              <a:ext uri="{FF2B5EF4-FFF2-40B4-BE49-F238E27FC236}">
                <a16:creationId xmlns:a16="http://schemas.microsoft.com/office/drawing/2014/main" id="{B311DD4A-2FEE-2426-9AE9-71E827BA799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04739" y="6209140"/>
            <a:ext cx="1286964" cy="502480"/>
          </a:xfrm>
          <a:prstGeom prst="rect">
            <a:avLst/>
          </a:prstGeom>
        </p:spPr>
      </p:pic>
    </p:spTree>
    <p:extLst>
      <p:ext uri="{BB962C8B-B14F-4D97-AF65-F5344CB8AC3E}">
        <p14:creationId xmlns:p14="http://schemas.microsoft.com/office/powerpoint/2010/main" val="1780053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032" descr="background slide NEWH">
            <a:extLst>
              <a:ext uri="{FF2B5EF4-FFF2-40B4-BE49-F238E27FC236}">
                <a16:creationId xmlns:a16="http://schemas.microsoft.com/office/drawing/2014/main" id="{D6ECB145-72EA-DD95-6990-FE48E0F3DB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4">
            <a:extLst>
              <a:ext uri="{FF2B5EF4-FFF2-40B4-BE49-F238E27FC236}">
                <a16:creationId xmlns:a16="http://schemas.microsoft.com/office/drawing/2014/main" id="{F2E49F3C-12C3-49ED-B307-5B5A620D882F}"/>
              </a:ext>
            </a:extLst>
          </p:cNvPr>
          <p:cNvSpPr txBox="1">
            <a:spLocks noChangeArrowheads="1"/>
          </p:cNvSpPr>
          <p:nvPr/>
        </p:nvSpPr>
        <p:spPr bwMode="auto">
          <a:xfrm>
            <a:off x="388883" y="761071"/>
            <a:ext cx="6772768" cy="7155805"/>
          </a:xfrm>
          <a:prstGeom prst="rect">
            <a:avLst/>
          </a:prstGeom>
          <a:noFill/>
          <a:ln w="9525">
            <a:noFill/>
            <a:miter lim="800000"/>
            <a:headEnd/>
            <a:tailEnd/>
          </a:ln>
        </p:spPr>
        <p:txBody>
          <a:bodyPr wrap="square">
            <a:spAutoFit/>
          </a:bodyPr>
          <a:lstStyle/>
          <a:p>
            <a:pPr>
              <a:spcBef>
                <a:spcPts val="600"/>
              </a:spcBef>
              <a:defRPr/>
            </a:pPr>
            <a:r>
              <a:rPr lang="en-US" sz="1600" b="1" dirty="0">
                <a:solidFill>
                  <a:srgbClr val="000000"/>
                </a:solidFill>
                <a:latin typeface="+mj-lt"/>
                <a:ea typeface="ＭＳ Ｐゴシック"/>
              </a:rPr>
              <a:t>Events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 tickets at a lower cost or free</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tickets to members first for highly coveted programs, or those events with limited capacity</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event sponsorships to members first or offer sponsorship discount to members</a:t>
            </a:r>
          </a:p>
          <a:p>
            <a:pPr marL="171450" indent="-171450">
              <a:spcBef>
                <a:spcPts val="400"/>
              </a:spcBef>
              <a:buFont typeface="Arial" pitchFamily="34" charset="0"/>
              <a:buChar char="•"/>
              <a:defRPr/>
            </a:pPr>
            <a:r>
              <a:rPr lang="en-US" sz="1400" dirty="0">
                <a:solidFill>
                  <a:srgbClr val="000000"/>
                </a:solidFill>
                <a:latin typeface="+mj-lt"/>
                <a:ea typeface="ＭＳ Ｐゴシック"/>
              </a:rPr>
              <a:t>offer members the opportunity to be a panelist, provide a tour of a new or renovated space, or host a showroom event or educational event (CEU)</a:t>
            </a:r>
          </a:p>
          <a:p>
            <a:pPr marL="171450" indent="-171450">
              <a:spcBef>
                <a:spcPts val="400"/>
              </a:spcBef>
              <a:buFont typeface="Arial" pitchFamily="34" charset="0"/>
              <a:buChar char="•"/>
              <a:defRPr/>
            </a:pPr>
            <a:r>
              <a:rPr lang="en-US" sz="1400" dirty="0">
                <a:solidFill>
                  <a:srgbClr val="000000"/>
                </a:solidFill>
                <a:latin typeface="+mj-lt"/>
                <a:ea typeface="ＭＳ Ｐゴシック"/>
              </a:rPr>
              <a:t>hold a members-only drawing at your events</a:t>
            </a:r>
          </a:p>
          <a:p>
            <a:pPr>
              <a:spcBef>
                <a:spcPts val="600"/>
              </a:spcBef>
              <a:defRPr/>
            </a:pPr>
            <a:r>
              <a:rPr lang="en-US" sz="1600" b="1" dirty="0">
                <a:solidFill>
                  <a:srgbClr val="000000"/>
                </a:solidFill>
                <a:latin typeface="+mj-lt"/>
                <a:ea typeface="ＭＳ Ｐゴシック"/>
              </a:rPr>
              <a:t>Marketing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post member news on chapter social media sites, NEWH Magazine, chapter website, and chapter publications (new positions, new products – provide link to company website)</a:t>
            </a:r>
          </a:p>
          <a:p>
            <a:pPr marL="171450" indent="-171450">
              <a:spcBef>
                <a:spcPts val="400"/>
              </a:spcBef>
              <a:buFont typeface="Arial" pitchFamily="34" charset="0"/>
              <a:buChar char="•"/>
              <a:defRPr/>
            </a:pPr>
            <a:r>
              <a:rPr lang="en-US" sz="1400" dirty="0">
                <a:solidFill>
                  <a:srgbClr val="000000"/>
                </a:solidFill>
                <a:latin typeface="+mj-lt"/>
                <a:ea typeface="ＭＳ Ｐゴシック"/>
              </a:rPr>
              <a:t>create a member spotlight on your chapter page, highlighting a member each month</a:t>
            </a:r>
          </a:p>
          <a:p>
            <a:pPr marL="171450" indent="-171450">
              <a:spcBef>
                <a:spcPts val="400"/>
              </a:spcBef>
              <a:buFont typeface="Arial" pitchFamily="34" charset="0"/>
              <a:buChar char="•"/>
              <a:defRPr/>
            </a:pPr>
            <a:r>
              <a:rPr lang="en-US" sz="1400" dirty="0">
                <a:solidFill>
                  <a:srgbClr val="000000"/>
                </a:solidFill>
                <a:latin typeface="+mj-lt"/>
                <a:ea typeface="ＭＳ Ｐゴシック"/>
              </a:rPr>
              <a:t>recognize your chapter’s Top ID recipients on social media and publications</a:t>
            </a:r>
          </a:p>
          <a:p>
            <a:pPr marL="171450" indent="-171450">
              <a:spcBef>
                <a:spcPts val="400"/>
              </a:spcBef>
              <a:buFont typeface="Arial" pitchFamily="34" charset="0"/>
              <a:buChar char="•"/>
              <a:defRPr/>
            </a:pPr>
            <a:r>
              <a:rPr lang="en-US" sz="1400" dirty="0">
                <a:solidFill>
                  <a:srgbClr val="000000"/>
                </a:solidFill>
                <a:latin typeface="+mj-lt"/>
                <a:ea typeface="ＭＳ Ｐゴシック"/>
              </a:rPr>
              <a:t>identify members at your event with a member ribbon or sticker – make them feel special!</a:t>
            </a:r>
          </a:p>
          <a:p>
            <a:pPr>
              <a:spcBef>
                <a:spcPts val="600"/>
              </a:spcBef>
              <a:defRPr/>
            </a:pPr>
            <a:r>
              <a:rPr lang="en-US" sz="1600" b="1" dirty="0">
                <a:solidFill>
                  <a:srgbClr val="000000"/>
                </a:solidFill>
                <a:latin typeface="+mj-lt"/>
                <a:ea typeface="ＭＳ Ｐゴシック"/>
              </a:rPr>
              <a:t>Networking/Leadership Opportunities</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NEWH member directory to facilitate introductions and one-on-one networking</a:t>
            </a:r>
          </a:p>
          <a:p>
            <a:pPr marL="171450" indent="-171450">
              <a:spcBef>
                <a:spcPts val="400"/>
              </a:spcBef>
              <a:buFont typeface="Arial" pitchFamily="34" charset="0"/>
              <a:buChar char="•"/>
              <a:defRPr/>
            </a:pPr>
            <a:r>
              <a:rPr lang="en-US" sz="1400" dirty="0">
                <a:solidFill>
                  <a:srgbClr val="000000"/>
                </a:solidFill>
                <a:latin typeface="+mj-lt"/>
                <a:ea typeface="ＭＳ Ｐゴシック"/>
              </a:rPr>
              <a:t>ability to serve on your chapter board in a leadership position</a:t>
            </a:r>
          </a:p>
          <a:p>
            <a:pPr marL="171450" indent="-171450">
              <a:spcBef>
                <a:spcPts val="400"/>
              </a:spcBef>
              <a:buFont typeface="Arial" pitchFamily="34" charset="0"/>
              <a:buChar char="•"/>
              <a:defRPr/>
            </a:pPr>
            <a:r>
              <a:rPr lang="en-US" sz="1400" dirty="0">
                <a:solidFill>
                  <a:srgbClr val="000000"/>
                </a:solidFill>
                <a:latin typeface="+mj-lt"/>
                <a:ea typeface="ＭＳ Ｐゴシック"/>
              </a:rPr>
              <a:t>access to top level emerging talent through schools, scholarship recipients, and education professionals</a:t>
            </a:r>
          </a:p>
          <a:p>
            <a:pPr>
              <a:spcBef>
                <a:spcPts val="600"/>
              </a:spcBef>
              <a:defRPr/>
            </a:pPr>
            <a:endParaRPr lang="en-US" sz="12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a:p>
            <a:pPr eaLnBrk="1" hangingPunct="1">
              <a:spcBef>
                <a:spcPct val="50000"/>
              </a:spcBef>
              <a:defRPr/>
            </a:pPr>
            <a:endParaRPr lang="en-US" sz="2000" dirty="0">
              <a:solidFill>
                <a:srgbClr val="000000"/>
              </a:solidFill>
              <a:latin typeface="Century Gothic" pitchFamily="34" charset="0"/>
              <a:ea typeface="ＭＳ Ｐゴシック"/>
            </a:endParaRPr>
          </a:p>
        </p:txBody>
      </p:sp>
      <p:pic>
        <p:nvPicPr>
          <p:cNvPr id="128004" name="Picture 12" descr="iStock_000007373879Medium">
            <a:extLst>
              <a:ext uri="{FF2B5EF4-FFF2-40B4-BE49-F238E27FC236}">
                <a16:creationId xmlns:a16="http://schemas.microsoft.com/office/drawing/2014/main" id="{A3C5AE9F-8CF1-2B02-8864-890A274653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73575" y="1408386"/>
            <a:ext cx="3810294" cy="375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4692201-4E48-0FDA-0859-7DBF2507F1AD}"/>
              </a:ext>
            </a:extLst>
          </p:cNvPr>
          <p:cNvSpPr/>
          <p:nvPr/>
        </p:nvSpPr>
        <p:spPr>
          <a:xfrm>
            <a:off x="6035675" y="0"/>
            <a:ext cx="6156325" cy="431800"/>
          </a:xfrm>
          <a:prstGeom prst="rect">
            <a:avLst/>
          </a:prstGeom>
          <a:solidFill>
            <a:srgbClr val="FF64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ndParaRPr>
          </a:p>
        </p:txBody>
      </p:sp>
      <p:sp>
        <p:nvSpPr>
          <p:cNvPr id="128006" name="TextBox 2">
            <a:extLst>
              <a:ext uri="{FF2B5EF4-FFF2-40B4-BE49-F238E27FC236}">
                <a16:creationId xmlns:a16="http://schemas.microsoft.com/office/drawing/2014/main" id="{A30E886D-A844-F448-E353-D6520B9ED10C}"/>
              </a:ext>
            </a:extLst>
          </p:cNvPr>
          <p:cNvSpPr txBox="1">
            <a:spLocks noChangeArrowheads="1"/>
          </p:cNvSpPr>
          <p:nvPr/>
        </p:nvSpPr>
        <p:spPr bwMode="auto">
          <a:xfrm>
            <a:off x="6053137" y="0"/>
            <a:ext cx="612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FF"/>
                </a:solidFill>
                <a:latin typeface="+mj-lt"/>
              </a:rPr>
              <a:t>Ways to show member value</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DDB7B9-7981-9C21-705C-4DEDAA9749D2}"/>
              </a:ext>
            </a:extLst>
          </p:cNvPr>
          <p:cNvSpPr>
            <a:spLocks noGrp="1"/>
          </p:cNvSpPr>
          <p:nvPr>
            <p:ph type="title"/>
          </p:nvPr>
        </p:nvSpPr>
        <p:spPr>
          <a:xfrm>
            <a:off x="1261242" y="4966543"/>
            <a:ext cx="9848192" cy="885091"/>
          </a:xfrm>
        </p:spPr>
        <p:txBody>
          <a:bodyPr vert="horz" lIns="91440" tIns="45720" rIns="91440" bIns="45720" rtlCol="0" anchor="b">
            <a:normAutofit fontScale="90000"/>
          </a:bodyPr>
          <a:lstStyle/>
          <a:p>
            <a:r>
              <a:rPr lang="en-US" sz="2700" kern="1200" cap="all" spc="300" baseline="0" dirty="0">
                <a:solidFill>
                  <a:schemeClr val="tx2"/>
                </a:solidFill>
                <a:latin typeface="+mj-lt"/>
                <a:ea typeface="+mj-ea"/>
                <a:cs typeface="+mj-cs"/>
              </a:rPr>
              <a:t>Take every opportunity to promote your members</a:t>
            </a:r>
            <a:r>
              <a:rPr lang="en-US" sz="2200" kern="1200" cap="all" spc="300" baseline="0" dirty="0">
                <a:solidFill>
                  <a:schemeClr val="tx2"/>
                </a:solidFill>
                <a:latin typeface="+mj-lt"/>
                <a:ea typeface="+mj-ea"/>
                <a:cs typeface="+mj-cs"/>
              </a:rPr>
              <a:t>…member news in the NEWH Magazine, member spotlights on your website, or post news on facebook</a:t>
            </a:r>
          </a:p>
        </p:txBody>
      </p:sp>
      <p:pic>
        <p:nvPicPr>
          <p:cNvPr id="4" name="Picture 4">
            <a:extLst>
              <a:ext uri="{FF2B5EF4-FFF2-40B4-BE49-F238E27FC236}">
                <a16:creationId xmlns:a16="http://schemas.microsoft.com/office/drawing/2014/main" id="{ACA907C4-69C3-87A7-4C2F-FDEC4828B53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p:blipFill>
        <p:spPr bwMode="auto">
          <a:xfrm>
            <a:off x="1381360" y="893379"/>
            <a:ext cx="2527506" cy="35851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3A59D909-0A83-7E84-B750-498D36D93A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761974" y="870211"/>
            <a:ext cx="2846728" cy="3608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460B46-C006-CD89-4393-310DF02B7E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656875" y="6290716"/>
            <a:ext cx="1395787" cy="545136"/>
          </a:xfrm>
          <a:prstGeom prst="rect">
            <a:avLst/>
          </a:prstGeom>
        </p:spPr>
      </p:pic>
      <p:pic>
        <p:nvPicPr>
          <p:cNvPr id="8" name="Picture 7">
            <a:extLst>
              <a:ext uri="{FF2B5EF4-FFF2-40B4-BE49-F238E27FC236}">
                <a16:creationId xmlns:a16="http://schemas.microsoft.com/office/drawing/2014/main" id="{9042E449-DDB5-B435-DE5C-B4190F04CDF9}"/>
              </a:ext>
            </a:extLst>
          </p:cNvPr>
          <p:cNvPicPr>
            <a:picLocks noChangeAspect="1"/>
          </p:cNvPicPr>
          <p:nvPr/>
        </p:nvPicPr>
        <p:blipFill>
          <a:blip r:embed="rId6"/>
          <a:stretch>
            <a:fillRect/>
          </a:stretch>
        </p:blipFill>
        <p:spPr>
          <a:xfrm>
            <a:off x="8117829" y="893379"/>
            <a:ext cx="2895887" cy="3516033"/>
          </a:xfrm>
          <a:prstGeom prst="rect">
            <a:avLst/>
          </a:prstGeom>
        </p:spPr>
      </p:pic>
    </p:spTree>
    <p:extLst>
      <p:ext uri="{BB962C8B-B14F-4D97-AF65-F5344CB8AC3E}">
        <p14:creationId xmlns:p14="http://schemas.microsoft.com/office/powerpoint/2010/main" val="888870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79830C-29B9-4A3F-AD08-CA742B8DD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95F9E2-09E7-4B3C-90CF-8A938F730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1386" y="0"/>
            <a:ext cx="4676108"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8A3A0F-458B-3A1F-A951-892CCD52B9F5}"/>
              </a:ext>
            </a:extLst>
          </p:cNvPr>
          <p:cNvSpPr>
            <a:spLocks noGrp="1"/>
          </p:cNvSpPr>
          <p:nvPr>
            <p:ph type="title"/>
          </p:nvPr>
        </p:nvSpPr>
        <p:spPr>
          <a:xfrm>
            <a:off x="4346917" y="647973"/>
            <a:ext cx="3498166" cy="4278087"/>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Highlight your local design firms on social media…</a:t>
            </a:r>
            <a:br>
              <a:rPr lang="en-US" kern="1200" cap="all" spc="300" baseline="0" dirty="0">
                <a:solidFill>
                  <a:schemeClr val="bg2"/>
                </a:solidFill>
                <a:latin typeface="+mj-lt"/>
                <a:ea typeface="+mj-ea"/>
                <a:cs typeface="+mj-cs"/>
              </a:rPr>
            </a:br>
            <a:br>
              <a:rPr lang="en-US" kern="1200" cap="all" spc="300" baseline="0" dirty="0">
                <a:solidFill>
                  <a:schemeClr val="bg2"/>
                </a:solidFill>
                <a:latin typeface="+mj-lt"/>
                <a:ea typeface="+mj-ea"/>
                <a:cs typeface="+mj-cs"/>
              </a:rPr>
            </a:br>
            <a:r>
              <a:rPr lang="en-US" kern="1200" cap="all" spc="300" baseline="0" dirty="0">
                <a:solidFill>
                  <a:schemeClr val="bg2"/>
                </a:solidFill>
                <a:latin typeface="+mj-lt"/>
                <a:ea typeface="+mj-ea"/>
                <a:cs typeface="+mj-cs"/>
              </a:rPr>
              <a:t>Idea: Firm Friday!</a:t>
            </a:r>
          </a:p>
        </p:txBody>
      </p:sp>
      <p:pic>
        <p:nvPicPr>
          <p:cNvPr id="5" name="Picture 2">
            <a:extLst>
              <a:ext uri="{FF2B5EF4-FFF2-40B4-BE49-F238E27FC236}">
                <a16:creationId xmlns:a16="http://schemas.microsoft.com/office/drawing/2014/main" id="{DFDB53E7-6EA2-6197-1D55-5F1340C734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199105" y="1014259"/>
            <a:ext cx="3476297" cy="4529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DE83B217-08A1-BB08-E3A0-37E2F21D109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bwMode="auto">
          <a:xfrm>
            <a:off x="8694468" y="704192"/>
            <a:ext cx="3348702" cy="51500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a:extLst>
              <a:ext uri="{FF2B5EF4-FFF2-40B4-BE49-F238E27FC236}">
                <a16:creationId xmlns:a16="http://schemas.microsoft.com/office/drawing/2014/main" id="{31B69EF8-A092-B1E5-E490-1619BE563C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48613" y="5514701"/>
            <a:ext cx="1743387" cy="2087504"/>
          </a:xfrm>
          <a:prstGeom prst="rect">
            <a:avLst/>
          </a:prstGeom>
        </p:spPr>
      </p:pic>
    </p:spTree>
    <p:extLst>
      <p:ext uri="{BB962C8B-B14F-4D97-AF65-F5344CB8AC3E}">
        <p14:creationId xmlns:p14="http://schemas.microsoft.com/office/powerpoint/2010/main" val="3877014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0">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2">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5" name="Rectangle 24">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1153886" y="5094073"/>
            <a:ext cx="10232571" cy="928355"/>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More ideas to promote members – </a:t>
            </a:r>
            <a:r>
              <a:rPr lang="en-US" kern="1200" cap="small" spc="300" dirty="0">
                <a:solidFill>
                  <a:schemeClr val="tx2"/>
                </a:solidFill>
                <a:latin typeface="+mj-lt"/>
                <a:ea typeface="+mj-ea"/>
                <a:cs typeface="+mj-cs"/>
              </a:rPr>
              <a:t>highlight your TopIDs on social media!</a:t>
            </a:r>
          </a:p>
        </p:txBody>
      </p:sp>
      <p:pic>
        <p:nvPicPr>
          <p:cNvPr id="6" name="Picture 4">
            <a:extLst>
              <a:ext uri="{FF2B5EF4-FFF2-40B4-BE49-F238E27FC236}">
                <a16:creationId xmlns:a16="http://schemas.microsoft.com/office/drawing/2014/main" id="{6B5A755A-CB98-7D2F-FACF-3AFE53879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98053" y="1168618"/>
            <a:ext cx="2896559" cy="36736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A2C17D03-74F3-7F46-98DE-416694E29E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p:blipFill>
        <p:spPr bwMode="auto">
          <a:xfrm>
            <a:off x="4396814" y="1066462"/>
            <a:ext cx="3108395" cy="3775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8E1E3A6-463D-3C82-E646-F6D71CE898D4}"/>
              </a:ext>
            </a:extLst>
          </p:cNvPr>
          <p:cNvPicPr>
            <a:picLocks noGrp="1" noChangeAspect="1" noChangeArrowheads="1"/>
          </p:cNvPicPr>
          <p:nvPr>
            <p:ph idx="1"/>
          </p:nvPr>
        </p:nvPicPr>
        <p:blipFill>
          <a:blip r:embed="rId5">
            <a:extLst>
              <a:ext uri="{28A0092B-C50C-407E-A947-70E740481C1C}">
                <a14:useLocalDpi xmlns:a14="http://schemas.microsoft.com/office/drawing/2010/main"/>
              </a:ext>
            </a:extLst>
          </a:blip>
          <a:srcRect/>
          <a:stretch/>
        </p:blipFill>
        <p:spPr bwMode="auto">
          <a:xfrm>
            <a:off x="8045165" y="1168618"/>
            <a:ext cx="2992949" cy="3775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006CEE1-8737-B4D8-A3FE-FDC1FA69075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14753" y="6277474"/>
            <a:ext cx="1343408" cy="524679"/>
          </a:xfrm>
          <a:prstGeom prst="rect">
            <a:avLst/>
          </a:prstGeom>
        </p:spPr>
      </p:pic>
    </p:spTree>
    <p:extLst>
      <p:ext uri="{BB962C8B-B14F-4D97-AF65-F5344CB8AC3E}">
        <p14:creationId xmlns:p14="http://schemas.microsoft.com/office/powerpoint/2010/main" val="20126495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545623-AE3A-B90C-F7C5-BAA5DD444E87}"/>
              </a:ext>
            </a:extLst>
          </p:cNvPr>
          <p:cNvSpPr>
            <a:spLocks noGrp="1"/>
          </p:cNvSpPr>
          <p:nvPr>
            <p:ph type="title"/>
          </p:nvPr>
        </p:nvSpPr>
        <p:spPr>
          <a:xfrm>
            <a:off x="4332514" y="685799"/>
            <a:ext cx="7010400" cy="979716"/>
          </a:xfrm>
        </p:spPr>
        <p:txBody>
          <a:bodyPr>
            <a:noAutofit/>
          </a:bodyPr>
          <a:lstStyle/>
          <a:p>
            <a:pPr algn="ctr"/>
            <a:r>
              <a:rPr lang="en-US" sz="2400" dirty="0"/>
              <a:t>What is the difference between a program and fundraising event?</a:t>
            </a:r>
          </a:p>
        </p:txBody>
      </p:sp>
      <p:sp>
        <p:nvSpPr>
          <p:cNvPr id="3" name="Content Placeholder 2">
            <a:extLst>
              <a:ext uri="{FF2B5EF4-FFF2-40B4-BE49-F238E27FC236}">
                <a16:creationId xmlns:a16="http://schemas.microsoft.com/office/drawing/2014/main" id="{05FA4F46-8C44-91BE-9750-BE4EAD11ED55}"/>
              </a:ext>
            </a:extLst>
          </p:cNvPr>
          <p:cNvSpPr>
            <a:spLocks noGrp="1"/>
          </p:cNvSpPr>
          <p:nvPr>
            <p:ph idx="1"/>
          </p:nvPr>
        </p:nvSpPr>
        <p:spPr>
          <a:xfrm>
            <a:off x="4332514" y="1796144"/>
            <a:ext cx="6934199" cy="4180114"/>
          </a:xfrm>
        </p:spPr>
        <p:txBody>
          <a:bodyPr>
            <a:normAutofit fontScale="77500" lnSpcReduction="20000"/>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sz="2200" b="1" dirty="0"/>
              <a:t>What type of event did you hold?</a:t>
            </a:r>
          </a:p>
          <a:p>
            <a:pPr eaLnBrk="1" fontAlgn="auto" hangingPunct="1">
              <a:lnSpc>
                <a:spcPct val="90000"/>
              </a:lnSpc>
              <a:spcAft>
                <a:spcPts val="0"/>
              </a:spcAft>
              <a:buClr>
                <a:schemeClr val="accent3"/>
              </a:buClr>
              <a:defRPr/>
            </a:pPr>
            <a:r>
              <a:rPr lang="en-US" sz="2200" dirty="0"/>
              <a:t>Was it FUN – was it a FUN party? NEWH doesn’t throw parties unless they are FUNdraisers.  </a:t>
            </a:r>
          </a:p>
          <a:p>
            <a:pPr eaLnBrk="1" fontAlgn="auto" hangingPunct="1">
              <a:lnSpc>
                <a:spcPct val="90000"/>
              </a:lnSpc>
              <a:spcAft>
                <a:spcPts val="0"/>
              </a:spcAft>
              <a:buClr>
                <a:schemeClr val="accent3"/>
              </a:buClr>
              <a:defRPr/>
            </a:pPr>
            <a:r>
              <a:rPr lang="en-US" sz="2200" dirty="0"/>
              <a:t>Did you have a speaker, a panel discussion, a tour, did industry members find your event informative and educational? You just held a Program. </a:t>
            </a:r>
          </a:p>
          <a:p>
            <a:pPr eaLnBrk="1" fontAlgn="auto" hangingPunct="1">
              <a:lnSpc>
                <a:spcPct val="90000"/>
              </a:lnSpc>
              <a:spcAft>
                <a:spcPts val="0"/>
              </a:spcAft>
              <a:buClr>
                <a:schemeClr val="accent3"/>
              </a:buClr>
              <a:defRPr/>
            </a:pPr>
            <a:r>
              <a:rPr lang="en-US" sz="2200" dirty="0"/>
              <a:t>A FUNdraiser’s purpose is to raise money for Scholarship and Education– the event proceeds must be a minimum of 40%. A program’s purpose is to network and build membership and should cover its costs and may have minimal proceeds of 5 – 10%.  </a:t>
            </a:r>
          </a:p>
          <a:p>
            <a:pPr eaLnBrk="1" fontAlgn="auto" hangingPunct="1">
              <a:lnSpc>
                <a:spcPct val="90000"/>
              </a:lnSpc>
              <a:spcAft>
                <a:spcPts val="0"/>
              </a:spcAft>
              <a:buClr>
                <a:schemeClr val="accent3"/>
              </a:buClr>
              <a:defRPr/>
            </a:pPr>
            <a:r>
              <a:rPr lang="en-US" sz="2200" dirty="0"/>
              <a:t>Happy Hour events are neither a program or a FUNdraiser, they are not required to have any proceeds, no speakers or tours are necessary. You have not contracted with a venue to provide a special room, etc. for a Happy Hour type event.</a:t>
            </a:r>
          </a:p>
          <a:p>
            <a:pPr marL="0" indent="0">
              <a:lnSpc>
                <a:spcPct val="90000"/>
              </a:lnSpc>
              <a:buNone/>
            </a:pPr>
            <a:r>
              <a:rPr lang="en-US" sz="2200" dirty="0"/>
              <a:t>Note on Raffles/Auctions – total dollars taken in for a raffle/auction is not included into your total income for a programming event  - these are fundraising dollars and need to be reported to NEWH, Inc. </a:t>
            </a:r>
          </a:p>
          <a:p>
            <a:pPr lvl="1">
              <a:lnSpc>
                <a:spcPct val="90000"/>
              </a:lnSpc>
            </a:pPr>
            <a:r>
              <a:rPr lang="en-US" sz="2200" dirty="0"/>
              <a:t>Be sure to know your state/county guidelines regarding raffles (contact Susan Huntington in the NEWH, Inc. Office to help with that).</a:t>
            </a:r>
          </a:p>
          <a:p>
            <a:pPr marL="0" indent="0" eaLnBrk="1" fontAlgn="auto" hangingPunct="1">
              <a:lnSpc>
                <a:spcPct val="90000"/>
              </a:lnSpc>
              <a:spcAft>
                <a:spcPts val="0"/>
              </a:spcAft>
              <a:buClr>
                <a:schemeClr val="accent3"/>
              </a:buClr>
              <a:buNone/>
              <a:defRPr/>
            </a:pPr>
            <a:endParaRPr lang="en-US" sz="1600" dirty="0"/>
          </a:p>
          <a:p>
            <a:pPr>
              <a:lnSpc>
                <a:spcPct val="90000"/>
              </a:lnSpc>
            </a:pPr>
            <a:endParaRPr lang="en-US" sz="1300" dirty="0"/>
          </a:p>
        </p:txBody>
      </p:sp>
      <p:pic>
        <p:nvPicPr>
          <p:cNvPr id="6" name="Graphic 5">
            <a:extLst>
              <a:ext uri="{FF2B5EF4-FFF2-40B4-BE49-F238E27FC236}">
                <a16:creationId xmlns:a16="http://schemas.microsoft.com/office/drawing/2014/main" id="{C4733FF6-FFFB-10D7-5A56-7BFB6F98F5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478517"/>
            <a:ext cx="1743387" cy="2256149"/>
          </a:xfrm>
          <a:prstGeom prst="rect">
            <a:avLst/>
          </a:prstGeom>
        </p:spPr>
      </p:pic>
      <p:pic>
        <p:nvPicPr>
          <p:cNvPr id="7" name="Picture 6" descr="A group of women posing for a photo&#10;&#10;Description automatically generated with medium confidence">
            <a:extLst>
              <a:ext uri="{FF2B5EF4-FFF2-40B4-BE49-F238E27FC236}">
                <a16:creationId xmlns:a16="http://schemas.microsoft.com/office/drawing/2014/main" id="{A8D7D03D-2564-0F5D-97BE-410150A170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89" y="685799"/>
            <a:ext cx="3323375" cy="5486399"/>
          </a:xfrm>
          <a:prstGeom prst="rect">
            <a:avLst/>
          </a:prstGeom>
        </p:spPr>
      </p:pic>
    </p:spTree>
    <p:extLst>
      <p:ext uri="{BB962C8B-B14F-4D97-AF65-F5344CB8AC3E}">
        <p14:creationId xmlns:p14="http://schemas.microsoft.com/office/powerpoint/2010/main" val="3588817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9A2D59-795F-3E0C-BE8D-1CB040A86DF8}"/>
              </a:ext>
            </a:extLst>
          </p:cNvPr>
          <p:cNvSpPr>
            <a:spLocks noGrp="1"/>
          </p:cNvSpPr>
          <p:nvPr>
            <p:ph type="title"/>
          </p:nvPr>
        </p:nvSpPr>
        <p:spPr>
          <a:xfrm>
            <a:off x="4762500" y="942449"/>
            <a:ext cx="6096000" cy="936840"/>
          </a:xfrm>
        </p:spPr>
        <p:txBody>
          <a:bodyPr>
            <a:noAutofit/>
          </a:bodyPr>
          <a:lstStyle/>
          <a:p>
            <a:pPr algn="ctr"/>
            <a:r>
              <a:rPr lang="en-US" dirty="0"/>
              <a:t>Role of Programming Chair</a:t>
            </a:r>
          </a:p>
        </p:txBody>
      </p:sp>
      <p:pic>
        <p:nvPicPr>
          <p:cNvPr id="5" name="Picture 4" descr="A picture containing table, indoor, plate, drink&#10;&#10;Description automatically generated">
            <a:extLst>
              <a:ext uri="{FF2B5EF4-FFF2-40B4-BE49-F238E27FC236}">
                <a16:creationId xmlns:a16="http://schemas.microsoft.com/office/drawing/2014/main" id="{D20451EF-FA20-203F-32B6-0B7DE923B5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C6551FF7-66C9-1879-990F-47B7D668E6A3}"/>
              </a:ext>
            </a:extLst>
          </p:cNvPr>
          <p:cNvSpPr>
            <a:spLocks noGrp="1"/>
          </p:cNvSpPr>
          <p:nvPr>
            <p:ph idx="1"/>
          </p:nvPr>
        </p:nvSpPr>
        <p:spPr>
          <a:xfrm>
            <a:off x="4463143" y="1879289"/>
            <a:ext cx="6705600" cy="4036261"/>
          </a:xfrm>
        </p:spPr>
        <p:txBody>
          <a:bodyPr>
            <a:noAutofit/>
          </a:bodyPr>
          <a:lstStyle/>
          <a:p>
            <a:pPr marL="0" indent="0" eaLnBrk="1" fontAlgn="auto" hangingPunct="1">
              <a:lnSpc>
                <a:spcPct val="90000"/>
              </a:lnSpc>
              <a:spcAft>
                <a:spcPts val="0"/>
              </a:spcAft>
              <a:buClr>
                <a:schemeClr val="accent3"/>
              </a:buClr>
              <a:buNone/>
              <a:defRPr/>
            </a:pPr>
            <a:r>
              <a:rPr lang="en-US" sz="1400" b="1" dirty="0"/>
              <a:t>The Programming Chair will:</a:t>
            </a:r>
          </a:p>
          <a:p>
            <a:pPr>
              <a:lnSpc>
                <a:spcPct val="90000"/>
              </a:lnSpc>
              <a:buFont typeface="Wingdings" panose="05000000000000000000" pitchFamily="2" charset="2"/>
              <a:buChar char="§"/>
              <a:defRPr/>
            </a:pPr>
            <a:r>
              <a:rPr lang="en-US" sz="1400" dirty="0"/>
              <a:t>Plan and implement each networking event.</a:t>
            </a:r>
          </a:p>
          <a:p>
            <a:pPr eaLnBrk="1" hangingPunct="1">
              <a:lnSpc>
                <a:spcPct val="90000"/>
              </a:lnSpc>
              <a:spcBef>
                <a:spcPts val="600"/>
              </a:spcBef>
              <a:buFont typeface="Wingdings" panose="05000000000000000000" pitchFamily="2" charset="2"/>
              <a:buChar char="§"/>
              <a:defRPr/>
            </a:pPr>
            <a:r>
              <a:rPr lang="en-US" altLang="en-US" sz="1400" dirty="0"/>
              <a:t>Review with the Steering Committee a list of possible events for the year. </a:t>
            </a:r>
            <a:br>
              <a:rPr lang="en-US" altLang="en-US" sz="1400" dirty="0"/>
            </a:br>
            <a:r>
              <a:rPr lang="en-US" altLang="en-US" sz="1400" dirty="0"/>
              <a:t>Consider:</a:t>
            </a:r>
          </a:p>
          <a:p>
            <a:pPr lvl="1" eaLnBrk="1" hangingPunct="1">
              <a:lnSpc>
                <a:spcPct val="90000"/>
              </a:lnSpc>
              <a:spcBef>
                <a:spcPts val="600"/>
              </a:spcBef>
              <a:buFont typeface="Wingdings" panose="05000000000000000000" pitchFamily="2" charset="2"/>
              <a:buChar char="§"/>
              <a:defRPr/>
            </a:pPr>
            <a:r>
              <a:rPr lang="en-US" altLang="en-US" sz="1400" dirty="0"/>
              <a:t>Location: are members/potential members spread out in your geographic area? If so, plan events in areas to attract A&amp;D people. Look for convenient locations with easy parking/access to public transportation</a:t>
            </a:r>
          </a:p>
          <a:p>
            <a:pPr lvl="1" eaLnBrk="1" hangingPunct="1">
              <a:lnSpc>
                <a:spcPct val="90000"/>
              </a:lnSpc>
              <a:spcBef>
                <a:spcPts val="600"/>
              </a:spcBef>
              <a:buFont typeface="Wingdings" panose="05000000000000000000" pitchFamily="2" charset="2"/>
              <a:buChar char="§"/>
              <a:defRPr/>
            </a:pPr>
            <a:r>
              <a:rPr lang="en-US" altLang="en-US" sz="1400" dirty="0"/>
              <a:t>Time of day: lunch hour vs. after business hours</a:t>
            </a:r>
          </a:p>
          <a:p>
            <a:pPr lvl="1" eaLnBrk="1" hangingPunct="1">
              <a:lnSpc>
                <a:spcPct val="90000"/>
              </a:lnSpc>
              <a:spcBef>
                <a:spcPts val="600"/>
              </a:spcBef>
              <a:buFont typeface="Wingdings" panose="05000000000000000000" pitchFamily="2" charset="2"/>
              <a:buChar char="§"/>
              <a:defRPr/>
            </a:pPr>
            <a:r>
              <a:rPr lang="en-US" altLang="en-US" sz="1400" dirty="0"/>
              <a:t>Type of event: </a:t>
            </a:r>
          </a:p>
          <a:p>
            <a:pPr lvl="2" eaLnBrk="1" hangingPunct="1">
              <a:lnSpc>
                <a:spcPct val="90000"/>
              </a:lnSpc>
              <a:spcBef>
                <a:spcPts val="600"/>
              </a:spcBef>
              <a:defRPr/>
            </a:pPr>
            <a:r>
              <a:rPr lang="en-US" altLang="en-US" sz="1400" dirty="0"/>
              <a:t>No-host</a:t>
            </a:r>
            <a:r>
              <a:rPr lang="en-US" altLang="en-US" sz="1400"/>
              <a:t>* happy </a:t>
            </a:r>
            <a:r>
              <a:rPr lang="en-US" altLang="en-US" sz="1400" dirty="0"/>
              <a:t>hours of exciting new spaces (“No-host” events are those events where there are no expenses to hold the event and no ticket prices to attend.) </a:t>
            </a:r>
          </a:p>
          <a:p>
            <a:pPr lvl="2" eaLnBrk="1" hangingPunct="1">
              <a:lnSpc>
                <a:spcPct val="90000"/>
              </a:lnSpc>
              <a:spcBef>
                <a:spcPts val="600"/>
              </a:spcBef>
              <a:defRPr/>
            </a:pPr>
            <a:r>
              <a:rPr lang="en-US" altLang="en-US" sz="1400" dirty="0"/>
              <a:t>Luncheons (only if it works in your area)</a:t>
            </a:r>
          </a:p>
          <a:p>
            <a:pPr lvl="2" eaLnBrk="1" hangingPunct="1">
              <a:lnSpc>
                <a:spcPct val="90000"/>
              </a:lnSpc>
              <a:spcBef>
                <a:spcPts val="600"/>
              </a:spcBef>
              <a:defRPr/>
            </a:pPr>
            <a:r>
              <a:rPr lang="en-US" altLang="en-US" sz="1400" dirty="0"/>
              <a:t>Hotel tours (designers LOVE these)</a:t>
            </a:r>
          </a:p>
          <a:p>
            <a:pPr lvl="2" eaLnBrk="1" hangingPunct="1">
              <a:lnSpc>
                <a:spcPct val="90000"/>
              </a:lnSpc>
              <a:spcBef>
                <a:spcPts val="600"/>
              </a:spcBef>
              <a:defRPr/>
            </a:pPr>
            <a:r>
              <a:rPr lang="en-US" altLang="en-US" sz="1400" dirty="0"/>
              <a:t>Sponsored CEUs/showroom events (works best if combined with another event and if accreditation needed)</a:t>
            </a:r>
          </a:p>
          <a:p>
            <a:pPr eaLnBrk="1" hangingPunct="1">
              <a:lnSpc>
                <a:spcPct val="90000"/>
              </a:lnSpc>
              <a:spcBef>
                <a:spcPts val="600"/>
              </a:spcBef>
              <a:buFont typeface="Wingdings" panose="05000000000000000000" pitchFamily="2" charset="2"/>
              <a:buChar char="§"/>
              <a:defRPr/>
            </a:pPr>
            <a:r>
              <a:rPr lang="en-US" altLang="en-US" sz="1400" dirty="0"/>
              <a:t>A draft program schedule for the year should be shared with NEWH, Inc. to post on the NEWH website – keep NEWH, Inc. informed of event specifics</a:t>
            </a:r>
          </a:p>
        </p:txBody>
      </p:sp>
      <p:pic>
        <p:nvPicPr>
          <p:cNvPr id="4" name="Graphic 3">
            <a:extLst>
              <a:ext uri="{FF2B5EF4-FFF2-40B4-BE49-F238E27FC236}">
                <a16:creationId xmlns:a16="http://schemas.microsoft.com/office/drawing/2014/main" id="{CA3695F0-83D5-4320-6680-C079667E58F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61570" y="5512777"/>
            <a:ext cx="1700769" cy="2200996"/>
          </a:xfrm>
          <a:prstGeom prst="rect">
            <a:avLst/>
          </a:prstGeom>
        </p:spPr>
      </p:pic>
    </p:spTree>
    <p:extLst>
      <p:ext uri="{BB962C8B-B14F-4D97-AF65-F5344CB8AC3E}">
        <p14:creationId xmlns:p14="http://schemas.microsoft.com/office/powerpoint/2010/main" val="1528986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BE592C-44E9-686D-1BE4-08E53C1EA816}"/>
              </a:ext>
            </a:extLst>
          </p:cNvPr>
          <p:cNvSpPr>
            <a:spLocks noGrp="1"/>
          </p:cNvSpPr>
          <p:nvPr>
            <p:ph type="title"/>
          </p:nvPr>
        </p:nvSpPr>
        <p:spPr>
          <a:xfrm>
            <a:off x="1050389" y="914881"/>
            <a:ext cx="5212188" cy="964407"/>
          </a:xfrm>
        </p:spPr>
        <p:txBody>
          <a:bodyPr>
            <a:normAutofit/>
          </a:bodyPr>
          <a:lstStyle/>
          <a:p>
            <a:pPr algn="ctr"/>
            <a:r>
              <a:rPr lang="en-US" dirty="0"/>
              <a:t>Regional events</a:t>
            </a:r>
          </a:p>
        </p:txBody>
      </p:sp>
      <p:sp>
        <p:nvSpPr>
          <p:cNvPr id="3" name="Content Placeholder 2">
            <a:extLst>
              <a:ext uri="{FF2B5EF4-FFF2-40B4-BE49-F238E27FC236}">
                <a16:creationId xmlns:a16="http://schemas.microsoft.com/office/drawing/2014/main" id="{E9CC42BB-FC6B-CB58-79B8-D699A78CE7F7}"/>
              </a:ext>
            </a:extLst>
          </p:cNvPr>
          <p:cNvSpPr>
            <a:spLocks noGrp="1"/>
          </p:cNvSpPr>
          <p:nvPr>
            <p:ph idx="1"/>
          </p:nvPr>
        </p:nvSpPr>
        <p:spPr>
          <a:xfrm>
            <a:off x="1218040" y="2146570"/>
            <a:ext cx="5118965" cy="3754499"/>
          </a:xfrm>
        </p:spPr>
        <p:txBody>
          <a:bodyPr>
            <a:normAutofit/>
          </a:bodyPr>
          <a:lstStyle/>
          <a:p>
            <a:pPr marL="0" indent="0" eaLnBrk="1" hangingPunct="1">
              <a:lnSpc>
                <a:spcPct val="90000"/>
              </a:lnSpc>
              <a:buFont typeface="Wingdings 2" panose="05020102010507070707" pitchFamily="18" charset="2"/>
              <a:buNone/>
              <a:defRPr/>
            </a:pPr>
            <a:r>
              <a:rPr lang="en-US" sz="2000" b="1" dirty="0"/>
              <a:t>NEWH, Inc. Office Support</a:t>
            </a:r>
          </a:p>
          <a:p>
            <a:pPr marL="0" indent="0" eaLnBrk="1" hangingPunct="1">
              <a:lnSpc>
                <a:spcPct val="90000"/>
              </a:lnSpc>
              <a:spcBef>
                <a:spcPts val="600"/>
              </a:spcBef>
              <a:buNone/>
              <a:defRPr/>
            </a:pPr>
            <a:endParaRPr lang="en-US" sz="2000" dirty="0"/>
          </a:p>
          <a:p>
            <a:pPr eaLnBrk="1" hangingPunct="1">
              <a:lnSpc>
                <a:spcPct val="90000"/>
              </a:lnSpc>
              <a:spcBef>
                <a:spcPts val="600"/>
              </a:spcBef>
              <a:defRPr/>
            </a:pPr>
            <a:r>
              <a:rPr lang="en-US" sz="2000" dirty="0"/>
              <a:t>The NEWH, Inc. Office will send a broadcast email to your Regional list. We can accept RSVPs for you and provide you a link via Google Docs to monitor registration. </a:t>
            </a:r>
          </a:p>
          <a:p>
            <a:pPr eaLnBrk="1" hangingPunct="1">
              <a:lnSpc>
                <a:spcPct val="90000"/>
              </a:lnSpc>
              <a:spcBef>
                <a:spcPts val="600"/>
              </a:spcBef>
              <a:defRPr/>
            </a:pPr>
            <a:endParaRPr lang="en-US" sz="2000" dirty="0"/>
          </a:p>
          <a:p>
            <a:pPr eaLnBrk="1" hangingPunct="1">
              <a:lnSpc>
                <a:spcPct val="90000"/>
              </a:lnSpc>
              <a:spcBef>
                <a:spcPts val="600"/>
              </a:spcBef>
              <a:defRPr/>
            </a:pPr>
            <a:r>
              <a:rPr lang="en-US" sz="2000" dirty="0"/>
              <a:t>The NEWH, Inc. Office will be available to help create invitations and email to a targeted list of industry individuals in the area. </a:t>
            </a:r>
          </a:p>
          <a:p>
            <a:pPr marL="0" indent="0">
              <a:lnSpc>
                <a:spcPct val="90000"/>
              </a:lnSpc>
              <a:buNone/>
            </a:pPr>
            <a:endParaRPr lang="en-US" sz="2000" dirty="0"/>
          </a:p>
        </p:txBody>
      </p:sp>
      <p:pic>
        <p:nvPicPr>
          <p:cNvPr id="5" name="Picture 4" descr="Calendar on table">
            <a:extLst>
              <a:ext uri="{FF2B5EF4-FFF2-40B4-BE49-F238E27FC236}">
                <a16:creationId xmlns:a16="http://schemas.microsoft.com/office/drawing/2014/main" id="{D2EAD8C7-F55B-EF4C-9500-736D2880FE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6" name="Graphic 5">
            <a:extLst>
              <a:ext uri="{FF2B5EF4-FFF2-40B4-BE49-F238E27FC236}">
                <a16:creationId xmlns:a16="http://schemas.microsoft.com/office/drawing/2014/main" id="{F44D7C10-2629-8F5A-A6B6-5E202048EAA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415" y="5496250"/>
            <a:ext cx="1700769" cy="2200996"/>
          </a:xfrm>
          <a:prstGeom prst="rect">
            <a:avLst/>
          </a:prstGeom>
        </p:spPr>
      </p:pic>
    </p:spTree>
    <p:extLst>
      <p:ext uri="{BB962C8B-B14F-4D97-AF65-F5344CB8AC3E}">
        <p14:creationId xmlns:p14="http://schemas.microsoft.com/office/powerpoint/2010/main" val="3988775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E13B10-6ABA-3764-7F1D-7B79E617EEB4}"/>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Regional Group Finances</a:t>
            </a:r>
          </a:p>
        </p:txBody>
      </p:sp>
      <p:sp>
        <p:nvSpPr>
          <p:cNvPr id="16"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BC258E-9ADF-460A-6497-3E5A373775F5}"/>
              </a:ext>
            </a:extLst>
          </p:cNvPr>
          <p:cNvSpPr>
            <a:spLocks noGrp="1"/>
          </p:cNvSpPr>
          <p:nvPr>
            <p:ph idx="1"/>
          </p:nvPr>
        </p:nvSpPr>
        <p:spPr>
          <a:xfrm>
            <a:off x="4974771" y="870858"/>
            <a:ext cx="6248400" cy="5083628"/>
          </a:xfrm>
        </p:spPr>
        <p:txBody>
          <a:bodyPr anchor="ctr">
            <a:normAutofit lnSpcReduction="10000"/>
          </a:bodyPr>
          <a:lstStyle/>
          <a:p>
            <a:pPr eaLnBrk="1" hangingPunct="1">
              <a:lnSpc>
                <a:spcPct val="90000"/>
              </a:lnSpc>
              <a:spcBef>
                <a:spcPts val="800"/>
              </a:spcBef>
              <a:defRPr/>
            </a:pPr>
            <a:r>
              <a:rPr lang="en-US" sz="1700" dirty="0"/>
              <a:t>NEWH Regional Groups are not allowed to have an admin/checking accounts. Because they are not a chartered entity within NEWH, Inc., they will not be registered in the state/province where they function.</a:t>
            </a:r>
          </a:p>
          <a:p>
            <a:pPr eaLnBrk="1" hangingPunct="1">
              <a:lnSpc>
                <a:spcPct val="90000"/>
              </a:lnSpc>
              <a:spcBef>
                <a:spcPts val="800"/>
              </a:spcBef>
              <a:defRPr/>
            </a:pPr>
            <a:r>
              <a:rPr lang="en-US" altLang="en-US" sz="1700" dirty="0"/>
              <a:t>The group will work with the NEWH, Inc. Office on event notice, deposits, online RSVP and payments, sponsorships, etc. Any excess funds raised by the event will go into the group’s escrow account.</a:t>
            </a:r>
            <a:r>
              <a:rPr lang="en-US" sz="1700" dirty="0"/>
              <a:t> </a:t>
            </a:r>
          </a:p>
          <a:p>
            <a:pPr eaLnBrk="1" hangingPunct="1">
              <a:lnSpc>
                <a:spcPct val="90000"/>
              </a:lnSpc>
              <a:spcBef>
                <a:spcPts val="800"/>
              </a:spcBef>
              <a:defRPr/>
            </a:pPr>
            <a:r>
              <a:rPr lang="en-US" sz="1700" dirty="0"/>
              <a:t>If the Regional Group is planning an event with any type of expenses involved, try to cover those expenses with sponsorship dollars. </a:t>
            </a:r>
          </a:p>
          <a:p>
            <a:pPr eaLnBrk="1" hangingPunct="1">
              <a:lnSpc>
                <a:spcPct val="90000"/>
              </a:lnSpc>
              <a:spcBef>
                <a:spcPts val="800"/>
              </a:spcBef>
              <a:defRPr/>
            </a:pPr>
            <a:r>
              <a:rPr lang="en-US" altLang="en-US" sz="1700" dirty="0"/>
              <a:t>If the group has a negative cash flow at an event, they will not be allowed to hold another funded event for 6 months.  (If two events lose money, NEWH, Inc. would no longer cover the Regional Group expenses.)</a:t>
            </a:r>
            <a:endParaRPr lang="en-US" sz="1700" dirty="0"/>
          </a:p>
          <a:p>
            <a:pPr eaLnBrk="1" hangingPunct="1">
              <a:lnSpc>
                <a:spcPct val="90000"/>
              </a:lnSpc>
              <a:spcBef>
                <a:spcPts val="800"/>
              </a:spcBef>
              <a:defRPr/>
            </a:pPr>
            <a:r>
              <a:rPr lang="en-US" sz="1700" dirty="0"/>
              <a:t>Payment by sponsors for event expenses should be directly to the venue/service provider or sent directly to NEWH, Inc. </a:t>
            </a:r>
          </a:p>
          <a:p>
            <a:pPr algn="ctr" eaLnBrk="1" hangingPunct="1">
              <a:lnSpc>
                <a:spcPct val="90000"/>
              </a:lnSpc>
              <a:spcBef>
                <a:spcPts val="800"/>
              </a:spcBef>
              <a:defRPr/>
            </a:pPr>
            <a:endParaRPr lang="en-US" sz="1500" dirty="0"/>
          </a:p>
          <a:p>
            <a:pPr marL="0" indent="0" algn="ctr" eaLnBrk="1" hangingPunct="1">
              <a:lnSpc>
                <a:spcPct val="90000"/>
              </a:lnSpc>
              <a:buFont typeface="Wingdings 2" panose="05020102010507070707" pitchFamily="18" charset="2"/>
              <a:buNone/>
              <a:defRPr/>
            </a:pPr>
            <a:r>
              <a:rPr lang="en-US" sz="1600" i="1" dirty="0"/>
              <a:t>Please contact the NEWH, Inc. Office with any questions/ </a:t>
            </a:r>
            <a:br>
              <a:rPr lang="en-US" sz="1600" i="1" dirty="0"/>
            </a:br>
            <a:r>
              <a:rPr lang="en-US" sz="1600" i="1" dirty="0"/>
              <a:t>clarifications regarding Regional Group events.</a:t>
            </a:r>
          </a:p>
          <a:p>
            <a:pPr>
              <a:lnSpc>
                <a:spcPct val="90000"/>
              </a:lnSpc>
            </a:pPr>
            <a:endParaRPr lang="en-US" sz="1400" dirty="0"/>
          </a:p>
        </p:txBody>
      </p:sp>
      <p:pic>
        <p:nvPicPr>
          <p:cNvPr id="4" name="Graphic 3">
            <a:extLst>
              <a:ext uri="{FF2B5EF4-FFF2-40B4-BE49-F238E27FC236}">
                <a16:creationId xmlns:a16="http://schemas.microsoft.com/office/drawing/2014/main" id="{256A3599-DBE3-8618-70EA-9F1F23600E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1126376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8D4F17-E208-6E3F-EF76-D0D9D8C981B1}"/>
              </a:ext>
            </a:extLst>
          </p:cNvPr>
          <p:cNvSpPr>
            <a:spLocks noGrp="1"/>
          </p:cNvSpPr>
          <p:nvPr>
            <p:ph type="title"/>
          </p:nvPr>
        </p:nvSpPr>
        <p:spPr>
          <a:xfrm>
            <a:off x="265815" y="568842"/>
            <a:ext cx="4837814" cy="5709684"/>
          </a:xfrm>
        </p:spPr>
        <p:txBody>
          <a:bodyPr anchor="ctr">
            <a:normAutofit/>
          </a:bodyPr>
          <a:lstStyle/>
          <a:p>
            <a:pPr algn="ctr"/>
            <a:r>
              <a:rPr lang="en-US" dirty="0"/>
              <a:t>Funded/Ticketed events</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683E6DB-DBFC-DA25-C951-80AA517DC61D}"/>
              </a:ext>
            </a:extLst>
          </p:cNvPr>
          <p:cNvSpPr>
            <a:spLocks noGrp="1"/>
          </p:cNvSpPr>
          <p:nvPr>
            <p:ph idx="1"/>
          </p:nvPr>
        </p:nvSpPr>
        <p:spPr>
          <a:xfrm>
            <a:off x="6096000" y="568842"/>
            <a:ext cx="5426846" cy="5709684"/>
          </a:xfrm>
        </p:spPr>
        <p:txBody>
          <a:bodyPr anchor="ctr">
            <a:normAutofit lnSpcReduction="10000"/>
          </a:bodyPr>
          <a:lstStyle/>
          <a:p>
            <a:pPr eaLnBrk="1" hangingPunct="1">
              <a:lnSpc>
                <a:spcPct val="90000"/>
              </a:lnSpc>
              <a:defRPr/>
            </a:pPr>
            <a:r>
              <a:rPr lang="en-US" altLang="en-US" sz="2000" dirty="0"/>
              <a:t>Established Regional Groups typically hold an average of three to five funded events per year</a:t>
            </a:r>
          </a:p>
          <a:p>
            <a:pPr eaLnBrk="1" hangingPunct="1">
              <a:lnSpc>
                <a:spcPct val="90000"/>
              </a:lnSpc>
              <a:defRPr/>
            </a:pPr>
            <a:r>
              <a:rPr lang="en-US" altLang="en-US" sz="2000" dirty="0"/>
              <a:t> One event should include a presentation of the annual Scholarship and TopID.</a:t>
            </a:r>
          </a:p>
          <a:p>
            <a:pPr eaLnBrk="1" hangingPunct="1">
              <a:lnSpc>
                <a:spcPct val="90000"/>
              </a:lnSpc>
              <a:defRPr/>
            </a:pPr>
            <a:r>
              <a:rPr lang="en-US" altLang="en-US" sz="2000" b="1" dirty="0"/>
              <a:t>A budget for the event must be submitted </a:t>
            </a:r>
            <a:r>
              <a:rPr lang="en-US" altLang="en-US" sz="2000" dirty="0"/>
              <a:t>to the NEWH, Inc. Office for approval prior to moving forward with any events</a:t>
            </a:r>
          </a:p>
          <a:p>
            <a:pPr marL="393700" lvl="1" indent="0" eaLnBrk="1" hangingPunct="1">
              <a:lnSpc>
                <a:spcPct val="90000"/>
              </a:lnSpc>
              <a:buFont typeface="Wingdings 2" panose="05020102010507070707" pitchFamily="18" charset="2"/>
              <a:buNone/>
              <a:defRPr/>
            </a:pPr>
            <a:r>
              <a:rPr lang="en-US" altLang="en-US" dirty="0"/>
              <a:t>To prepare a budget for the event:</a:t>
            </a:r>
          </a:p>
          <a:p>
            <a:pPr lvl="1" eaLnBrk="1" hangingPunct="1">
              <a:lnSpc>
                <a:spcPct val="90000"/>
              </a:lnSpc>
              <a:defRPr/>
            </a:pPr>
            <a:r>
              <a:rPr lang="en-US" altLang="en-US" dirty="0"/>
              <a:t>Get bids for venues, food, drinks, entertainment</a:t>
            </a:r>
          </a:p>
          <a:p>
            <a:pPr lvl="1" eaLnBrk="1" hangingPunct="1">
              <a:lnSpc>
                <a:spcPct val="90000"/>
              </a:lnSpc>
              <a:defRPr/>
            </a:pPr>
            <a:r>
              <a:rPr lang="en-US" altLang="en-US" dirty="0"/>
              <a:t>Establish admission fees, sponsorship levels and amounts</a:t>
            </a:r>
          </a:p>
          <a:p>
            <a:pPr lvl="1" eaLnBrk="1" hangingPunct="1">
              <a:lnSpc>
                <a:spcPct val="90000"/>
              </a:lnSpc>
              <a:defRPr/>
            </a:pPr>
            <a:r>
              <a:rPr lang="en-US" altLang="en-US" dirty="0"/>
              <a:t>Use the event budget template (template can be found online in NEWH, Inc. Board Resources, Regional Groups area)</a:t>
            </a:r>
          </a:p>
          <a:p>
            <a:pPr lvl="1" eaLnBrk="1" hangingPunct="1">
              <a:lnSpc>
                <a:spcPct val="90000"/>
              </a:lnSpc>
              <a:defRPr/>
            </a:pPr>
            <a:r>
              <a:rPr lang="en-US" altLang="en-US" dirty="0"/>
              <a:t>Secure NEWH, Inc. approval for event budget</a:t>
            </a:r>
          </a:p>
          <a:p>
            <a:pPr eaLnBrk="1" hangingPunct="1">
              <a:lnSpc>
                <a:spcPct val="90000"/>
              </a:lnSpc>
              <a:defRPr/>
            </a:pPr>
            <a:r>
              <a:rPr lang="en-US" altLang="en-US" sz="2000" dirty="0"/>
              <a:t>Keep accurate record of all income and expenses</a:t>
            </a:r>
          </a:p>
          <a:p>
            <a:pPr>
              <a:lnSpc>
                <a:spcPct val="90000"/>
              </a:lnSpc>
            </a:pPr>
            <a:endParaRPr lang="en-US" sz="1500" dirty="0"/>
          </a:p>
        </p:txBody>
      </p:sp>
      <p:pic>
        <p:nvPicPr>
          <p:cNvPr id="4" name="Graphic 3">
            <a:extLst>
              <a:ext uri="{FF2B5EF4-FFF2-40B4-BE49-F238E27FC236}">
                <a16:creationId xmlns:a16="http://schemas.microsoft.com/office/drawing/2014/main" id="{E94B677C-B005-173F-3617-7332AE96CA4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2801339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1A09DC-B408-9D6E-D9BE-14266308E8CF}"/>
              </a:ext>
            </a:extLst>
          </p:cNvPr>
          <p:cNvSpPr>
            <a:spLocks noGrp="1"/>
          </p:cNvSpPr>
          <p:nvPr>
            <p:ph type="title"/>
          </p:nvPr>
        </p:nvSpPr>
        <p:spPr>
          <a:xfrm>
            <a:off x="685800" y="1371600"/>
            <a:ext cx="4724400" cy="4114800"/>
          </a:xfrm>
        </p:spPr>
        <p:txBody>
          <a:bodyPr anchor="ctr">
            <a:normAutofit/>
          </a:bodyPr>
          <a:lstStyle/>
          <a:p>
            <a:pPr algn="ctr"/>
            <a:r>
              <a:rPr lang="en-US" dirty="0"/>
              <a:t>Funded/ticketed Events </a:t>
            </a:r>
            <a:br>
              <a:rPr lang="en-US" sz="2200" dirty="0"/>
            </a:br>
            <a:r>
              <a:rPr lang="en-US" sz="2400" dirty="0"/>
              <a:t>continued</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8AAA3B-7887-374E-3C0F-41AC675FBCA0}"/>
              </a:ext>
            </a:extLst>
          </p:cNvPr>
          <p:cNvSpPr>
            <a:spLocks noGrp="1"/>
          </p:cNvSpPr>
          <p:nvPr>
            <p:ph idx="1"/>
          </p:nvPr>
        </p:nvSpPr>
        <p:spPr>
          <a:xfrm>
            <a:off x="6464595" y="255181"/>
            <a:ext cx="5727405" cy="6124353"/>
          </a:xfrm>
        </p:spPr>
        <p:txBody>
          <a:bodyPr anchor="ctr">
            <a:normAutofit fontScale="85000" lnSpcReduction="10000"/>
          </a:bodyPr>
          <a:lstStyle/>
          <a:p>
            <a:pPr marL="0" indent="0" eaLnBrk="1" hangingPunct="1">
              <a:spcBef>
                <a:spcPts val="600"/>
              </a:spcBef>
              <a:buNone/>
            </a:pPr>
            <a:r>
              <a:rPr lang="en-US" altLang="en-US" dirty="0"/>
              <a:t> </a:t>
            </a:r>
          </a:p>
          <a:p>
            <a:pPr marL="0" indent="0" eaLnBrk="1" hangingPunct="1">
              <a:spcBef>
                <a:spcPts val="600"/>
              </a:spcBef>
              <a:buNone/>
            </a:pPr>
            <a:r>
              <a:rPr lang="en-US" altLang="en-US" sz="2200" dirty="0"/>
              <a:t>If needed, ensure sponsors are acquired to underwrite your event</a:t>
            </a:r>
          </a:p>
          <a:p>
            <a:pPr lvl="1" eaLnBrk="1" hangingPunct="1">
              <a:spcBef>
                <a:spcPts val="600"/>
              </a:spcBef>
            </a:pPr>
            <a:r>
              <a:rPr lang="en-US" altLang="en-US" sz="2200" dirty="0"/>
              <a:t>Promote and develop relationships with vendors and other possible sponsors</a:t>
            </a:r>
          </a:p>
          <a:p>
            <a:pPr lvl="1" eaLnBrk="1" hangingPunct="1">
              <a:spcBef>
                <a:spcPts val="600"/>
              </a:spcBef>
            </a:pPr>
            <a:r>
              <a:rPr lang="en-US" altLang="en-US" sz="2200" dirty="0"/>
              <a:t>Look to different avenues as a source of a potential sponsor to include hotels, A&amp;D vendors, restaurant operations and other firms associated with the hospitality design community</a:t>
            </a:r>
          </a:p>
          <a:p>
            <a:pPr lvl="1" eaLnBrk="1" hangingPunct="1">
              <a:spcBef>
                <a:spcPts val="600"/>
              </a:spcBef>
            </a:pPr>
            <a:r>
              <a:rPr lang="en-US" altLang="en-US" sz="2200" dirty="0"/>
              <a:t>Develop new sponsor contacts - trade magazines, members and previous sponsors are a good source to develop potential and maintain sponsors</a:t>
            </a:r>
          </a:p>
          <a:p>
            <a:pPr eaLnBrk="1" hangingPunct="1">
              <a:spcBef>
                <a:spcPts val="600"/>
              </a:spcBef>
            </a:pPr>
            <a:r>
              <a:rPr lang="en-US" altLang="en-US" sz="2200" dirty="0"/>
              <a:t>Payment for event tickets must be by:</a:t>
            </a:r>
          </a:p>
          <a:p>
            <a:pPr lvl="1" eaLnBrk="1" hangingPunct="1">
              <a:spcBef>
                <a:spcPts val="600"/>
              </a:spcBef>
              <a:buFont typeface="Wingdings" panose="05000000000000000000" pitchFamily="2" charset="2"/>
              <a:buChar char="§"/>
            </a:pPr>
            <a:r>
              <a:rPr lang="en-US" altLang="en-US" sz="2200" dirty="0"/>
              <a:t>Online payment using NEWH online RSVP system</a:t>
            </a:r>
          </a:p>
          <a:p>
            <a:pPr lvl="1" eaLnBrk="1" hangingPunct="1">
              <a:spcBef>
                <a:spcPts val="600"/>
              </a:spcBef>
              <a:buFont typeface="Wingdings" panose="05000000000000000000" pitchFamily="2" charset="2"/>
              <a:buChar char="§"/>
            </a:pPr>
            <a:r>
              <a:rPr lang="en-US" altLang="en-US" sz="2200" dirty="0"/>
              <a:t>Payment at the door using Go Payment app</a:t>
            </a:r>
          </a:p>
          <a:p>
            <a:pPr lvl="1" eaLnBrk="1" hangingPunct="1">
              <a:spcBef>
                <a:spcPts val="600"/>
              </a:spcBef>
              <a:buFont typeface="Wingdings" panose="05000000000000000000" pitchFamily="2" charset="2"/>
              <a:buChar char="§"/>
            </a:pPr>
            <a:r>
              <a:rPr lang="en-US" altLang="en-US" sz="2200" dirty="0"/>
              <a:t>Cash at the door</a:t>
            </a:r>
          </a:p>
          <a:p>
            <a:pPr lvl="1" eaLnBrk="1" hangingPunct="1">
              <a:spcBef>
                <a:spcPts val="600"/>
              </a:spcBef>
              <a:buFont typeface="Wingdings" panose="05000000000000000000" pitchFamily="2" charset="2"/>
              <a:buChar char="§"/>
            </a:pPr>
            <a:r>
              <a:rPr lang="en-US" altLang="en-US" sz="2200" dirty="0"/>
              <a:t>Check at the door</a:t>
            </a:r>
          </a:p>
          <a:p>
            <a:pPr eaLnBrk="1" hangingPunct="1">
              <a:spcBef>
                <a:spcPts val="600"/>
              </a:spcBef>
              <a:buFont typeface="Wingdings" panose="05000000000000000000" pitchFamily="2" charset="2"/>
              <a:buChar char="§"/>
            </a:pPr>
            <a:r>
              <a:rPr lang="en-US" altLang="en-US" sz="2200" dirty="0"/>
              <a:t>Any monies collected at the door should be sent to the NEWH, Inc. Office for deposit/processing</a:t>
            </a:r>
          </a:p>
          <a:p>
            <a:pPr lvl="1" eaLnBrk="1" hangingPunct="1">
              <a:spcBef>
                <a:spcPts val="600"/>
              </a:spcBef>
            </a:pPr>
            <a:endParaRPr lang="en-US" altLang="en-US" dirty="0"/>
          </a:p>
          <a:p>
            <a:pPr marL="0" indent="0">
              <a:buNone/>
            </a:pPr>
            <a:endParaRPr lang="en-US" dirty="0"/>
          </a:p>
        </p:txBody>
      </p:sp>
      <p:pic>
        <p:nvPicPr>
          <p:cNvPr id="4" name="Graphic 3">
            <a:extLst>
              <a:ext uri="{FF2B5EF4-FFF2-40B4-BE49-F238E27FC236}">
                <a16:creationId xmlns:a16="http://schemas.microsoft.com/office/drawing/2014/main" id="{96095442-B4A2-5990-3E8E-FDBC865ABD1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313448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F9EAE4ED-A069-8526-2954-39D938CBF566}"/>
              </a:ext>
            </a:extLst>
          </p:cNvPr>
          <p:cNvGrpSpPr/>
          <p:nvPr/>
        </p:nvGrpSpPr>
        <p:grpSpPr>
          <a:xfrm>
            <a:off x="0" y="1929879"/>
            <a:ext cx="12787960" cy="4928121"/>
            <a:chOff x="19050" y="2343150"/>
            <a:chExt cx="9122640" cy="1600201"/>
          </a:xfrm>
          <a:solidFill>
            <a:schemeClr val="bg1">
              <a:lumMod val="95000"/>
            </a:schemeClr>
          </a:solidFill>
        </p:grpSpPr>
        <p:sp>
          <p:nvSpPr>
            <p:cNvPr id="88" name="Freeform 8">
              <a:extLst>
                <a:ext uri="{FF2B5EF4-FFF2-40B4-BE49-F238E27FC236}">
                  <a16:creationId xmlns:a16="http://schemas.microsoft.com/office/drawing/2014/main" id="{6E7ABFD2-1690-128D-61A7-97F3EE28BBEE}"/>
                </a:ext>
              </a:extLst>
            </p:cNvPr>
            <p:cNvSpPr>
              <a:spLocks/>
            </p:cNvSpPr>
            <p:nvPr/>
          </p:nvSpPr>
          <p:spPr bwMode="auto">
            <a:xfrm>
              <a:off x="6662738" y="2516188"/>
              <a:ext cx="1447800" cy="1393825"/>
            </a:xfrm>
            <a:custGeom>
              <a:avLst/>
              <a:gdLst/>
              <a:ahLst/>
              <a:cxnLst>
                <a:cxn ang="0">
                  <a:pos x="912" y="878"/>
                </a:cxn>
                <a:cxn ang="0">
                  <a:pos x="912" y="492"/>
                </a:cxn>
                <a:cxn ang="0">
                  <a:pos x="449" y="492"/>
                </a:cxn>
                <a:cxn ang="0">
                  <a:pos x="449" y="117"/>
                </a:cxn>
                <a:cxn ang="0">
                  <a:pos x="336" y="0"/>
                </a:cxn>
                <a:cxn ang="0">
                  <a:pos x="190" y="147"/>
                </a:cxn>
                <a:cxn ang="0">
                  <a:pos x="190" y="392"/>
                </a:cxn>
                <a:cxn ang="0">
                  <a:pos x="102" y="392"/>
                </a:cxn>
                <a:cxn ang="0">
                  <a:pos x="102" y="508"/>
                </a:cxn>
                <a:cxn ang="0">
                  <a:pos x="0" y="508"/>
                </a:cxn>
                <a:cxn ang="0">
                  <a:pos x="0" y="878"/>
                </a:cxn>
                <a:cxn ang="0">
                  <a:pos x="912" y="878"/>
                </a:cxn>
              </a:cxnLst>
              <a:rect l="0" t="0" r="r" b="b"/>
              <a:pathLst>
                <a:path w="912" h="878">
                  <a:moveTo>
                    <a:pt x="912" y="878"/>
                  </a:moveTo>
                  <a:lnTo>
                    <a:pt x="912" y="492"/>
                  </a:lnTo>
                  <a:lnTo>
                    <a:pt x="449" y="492"/>
                  </a:lnTo>
                  <a:lnTo>
                    <a:pt x="449" y="117"/>
                  </a:lnTo>
                  <a:lnTo>
                    <a:pt x="336" y="0"/>
                  </a:lnTo>
                  <a:lnTo>
                    <a:pt x="190" y="147"/>
                  </a:lnTo>
                  <a:lnTo>
                    <a:pt x="190" y="392"/>
                  </a:lnTo>
                  <a:lnTo>
                    <a:pt x="102" y="392"/>
                  </a:lnTo>
                  <a:lnTo>
                    <a:pt x="102" y="508"/>
                  </a:lnTo>
                  <a:lnTo>
                    <a:pt x="0" y="508"/>
                  </a:lnTo>
                  <a:lnTo>
                    <a:pt x="0" y="878"/>
                  </a:lnTo>
                  <a:lnTo>
                    <a:pt x="912" y="8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89" name="Group 88">
              <a:extLst>
                <a:ext uri="{FF2B5EF4-FFF2-40B4-BE49-F238E27FC236}">
                  <a16:creationId xmlns:a16="http://schemas.microsoft.com/office/drawing/2014/main" id="{04F5C06B-D249-994B-AB43-7CC1D074A54D}"/>
                </a:ext>
              </a:extLst>
            </p:cNvPr>
            <p:cNvGrpSpPr/>
            <p:nvPr/>
          </p:nvGrpSpPr>
          <p:grpSpPr>
            <a:xfrm>
              <a:off x="19050" y="2343150"/>
              <a:ext cx="9122640" cy="1600201"/>
              <a:chOff x="19050" y="2343150"/>
              <a:chExt cx="9122640" cy="1600201"/>
            </a:xfrm>
            <a:grpFill/>
          </p:grpSpPr>
          <p:sp>
            <p:nvSpPr>
              <p:cNvPr id="90" name="Freeform 7">
                <a:extLst>
                  <a:ext uri="{FF2B5EF4-FFF2-40B4-BE49-F238E27FC236}">
                    <a16:creationId xmlns:a16="http://schemas.microsoft.com/office/drawing/2014/main" id="{10B32CDB-0A41-60F2-0318-631B148287AD}"/>
                  </a:ext>
                </a:extLst>
              </p:cNvPr>
              <p:cNvSpPr>
                <a:spLocks/>
              </p:cNvSpPr>
              <p:nvPr/>
            </p:nvSpPr>
            <p:spPr bwMode="auto">
              <a:xfrm>
                <a:off x="7540625" y="2362200"/>
                <a:ext cx="1203325" cy="1547813"/>
              </a:xfrm>
              <a:custGeom>
                <a:avLst/>
                <a:gdLst/>
                <a:ahLst/>
                <a:cxnLst>
                  <a:cxn ang="0">
                    <a:pos x="327" y="419"/>
                  </a:cxn>
                  <a:cxn ang="0">
                    <a:pos x="327" y="218"/>
                  </a:cxn>
                  <a:cxn ang="0">
                    <a:pos x="187" y="218"/>
                  </a:cxn>
                  <a:cxn ang="0">
                    <a:pos x="187" y="121"/>
                  </a:cxn>
                  <a:cxn ang="0">
                    <a:pos x="136" y="121"/>
                  </a:cxn>
                  <a:cxn ang="0">
                    <a:pos x="136" y="0"/>
                  </a:cxn>
                  <a:cxn ang="0">
                    <a:pos x="64" y="0"/>
                  </a:cxn>
                  <a:cxn ang="0">
                    <a:pos x="64" y="128"/>
                  </a:cxn>
                  <a:cxn ang="0">
                    <a:pos x="7" y="128"/>
                  </a:cxn>
                  <a:cxn ang="0">
                    <a:pos x="7" y="279"/>
                  </a:cxn>
                  <a:cxn ang="0">
                    <a:pos x="0" y="419"/>
                  </a:cxn>
                  <a:cxn ang="0">
                    <a:pos x="327" y="419"/>
                  </a:cxn>
                </a:cxnLst>
                <a:rect l="0" t="0" r="r" b="b"/>
                <a:pathLst>
                  <a:path w="327" h="419">
                    <a:moveTo>
                      <a:pt x="327" y="419"/>
                    </a:moveTo>
                    <a:cubicBezTo>
                      <a:pt x="327" y="218"/>
                      <a:pt x="327" y="218"/>
                      <a:pt x="327" y="218"/>
                    </a:cubicBezTo>
                    <a:cubicBezTo>
                      <a:pt x="327" y="222"/>
                      <a:pt x="187" y="218"/>
                      <a:pt x="187" y="218"/>
                    </a:cubicBezTo>
                    <a:cubicBezTo>
                      <a:pt x="187" y="121"/>
                      <a:pt x="187" y="121"/>
                      <a:pt x="187" y="121"/>
                    </a:cubicBezTo>
                    <a:cubicBezTo>
                      <a:pt x="136" y="121"/>
                      <a:pt x="136" y="121"/>
                      <a:pt x="136" y="121"/>
                    </a:cubicBezTo>
                    <a:cubicBezTo>
                      <a:pt x="136" y="0"/>
                      <a:pt x="136" y="0"/>
                      <a:pt x="136" y="0"/>
                    </a:cubicBezTo>
                    <a:cubicBezTo>
                      <a:pt x="64" y="0"/>
                      <a:pt x="64" y="0"/>
                      <a:pt x="64" y="0"/>
                    </a:cubicBezTo>
                    <a:cubicBezTo>
                      <a:pt x="64" y="128"/>
                      <a:pt x="64" y="128"/>
                      <a:pt x="64" y="128"/>
                    </a:cubicBezTo>
                    <a:cubicBezTo>
                      <a:pt x="7" y="128"/>
                      <a:pt x="7" y="128"/>
                      <a:pt x="7" y="128"/>
                    </a:cubicBezTo>
                    <a:cubicBezTo>
                      <a:pt x="7" y="279"/>
                      <a:pt x="7" y="279"/>
                      <a:pt x="7" y="279"/>
                    </a:cubicBezTo>
                    <a:cubicBezTo>
                      <a:pt x="7" y="274"/>
                      <a:pt x="2" y="372"/>
                      <a:pt x="0" y="419"/>
                    </a:cubicBezTo>
                    <a:lnTo>
                      <a:pt x="327" y="4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1" name="Group 90">
                <a:extLst>
                  <a:ext uri="{FF2B5EF4-FFF2-40B4-BE49-F238E27FC236}">
                    <a16:creationId xmlns:a16="http://schemas.microsoft.com/office/drawing/2014/main" id="{DB9F7B7A-3509-9282-196E-81EDDE2F9523}"/>
                  </a:ext>
                </a:extLst>
              </p:cNvPr>
              <p:cNvGrpSpPr/>
              <p:nvPr/>
            </p:nvGrpSpPr>
            <p:grpSpPr>
              <a:xfrm>
                <a:off x="19050" y="2343150"/>
                <a:ext cx="9122640" cy="1600201"/>
                <a:chOff x="19050" y="2343150"/>
                <a:chExt cx="9122640" cy="1600201"/>
              </a:xfrm>
              <a:grpFill/>
            </p:grpSpPr>
            <p:sp>
              <p:nvSpPr>
                <p:cNvPr id="92" name="Freeform 5">
                  <a:extLst>
                    <a:ext uri="{FF2B5EF4-FFF2-40B4-BE49-F238E27FC236}">
                      <a16:creationId xmlns:a16="http://schemas.microsoft.com/office/drawing/2014/main" id="{B7A8DFCB-6AC8-04DB-A228-C5E3A4359092}"/>
                    </a:ext>
                  </a:extLst>
                </p:cNvPr>
                <p:cNvSpPr>
                  <a:spLocks/>
                </p:cNvSpPr>
                <p:nvPr/>
              </p:nvSpPr>
              <p:spPr bwMode="auto">
                <a:xfrm>
                  <a:off x="5934075" y="2343150"/>
                  <a:ext cx="1827213" cy="1566863"/>
                </a:xfrm>
                <a:custGeom>
                  <a:avLst/>
                  <a:gdLst/>
                  <a:ahLst/>
                  <a:cxnLst>
                    <a:cxn ang="0">
                      <a:pos x="288" y="424"/>
                    </a:cxn>
                    <a:cxn ang="0">
                      <a:pos x="360" y="352"/>
                    </a:cxn>
                    <a:cxn ang="0">
                      <a:pos x="452" y="260"/>
                    </a:cxn>
                    <a:cxn ang="0">
                      <a:pos x="452" y="135"/>
                    </a:cxn>
                    <a:cxn ang="0">
                      <a:pos x="497" y="135"/>
                    </a:cxn>
                    <a:cxn ang="0">
                      <a:pos x="497" y="106"/>
                    </a:cxn>
                    <a:cxn ang="0">
                      <a:pos x="450" y="106"/>
                    </a:cxn>
                    <a:cxn ang="0">
                      <a:pos x="450" y="18"/>
                    </a:cxn>
                    <a:cxn ang="0">
                      <a:pos x="432" y="18"/>
                    </a:cxn>
                    <a:cxn ang="0">
                      <a:pos x="432" y="0"/>
                    </a:cxn>
                    <a:cxn ang="0">
                      <a:pos x="374" y="0"/>
                    </a:cxn>
                    <a:cxn ang="0">
                      <a:pos x="374" y="18"/>
                    </a:cxn>
                    <a:cxn ang="0">
                      <a:pos x="351" y="18"/>
                    </a:cxn>
                    <a:cxn ang="0">
                      <a:pos x="351" y="110"/>
                    </a:cxn>
                    <a:cxn ang="0">
                      <a:pos x="282" y="180"/>
                    </a:cxn>
                    <a:cxn ang="0">
                      <a:pos x="259" y="180"/>
                    </a:cxn>
                    <a:cxn ang="0">
                      <a:pos x="259" y="128"/>
                    </a:cxn>
                    <a:cxn ang="0">
                      <a:pos x="238" y="128"/>
                    </a:cxn>
                    <a:cxn ang="0">
                      <a:pos x="238" y="107"/>
                    </a:cxn>
                    <a:cxn ang="0">
                      <a:pos x="201" y="107"/>
                    </a:cxn>
                    <a:cxn ang="0">
                      <a:pos x="201" y="128"/>
                    </a:cxn>
                    <a:cxn ang="0">
                      <a:pos x="189" y="128"/>
                    </a:cxn>
                    <a:cxn ang="0">
                      <a:pos x="189" y="205"/>
                    </a:cxn>
                    <a:cxn ang="0">
                      <a:pos x="151" y="205"/>
                    </a:cxn>
                    <a:cxn ang="0">
                      <a:pos x="151" y="32"/>
                    </a:cxn>
                    <a:cxn ang="0">
                      <a:pos x="122" y="32"/>
                    </a:cxn>
                    <a:cxn ang="0">
                      <a:pos x="122" y="234"/>
                    </a:cxn>
                    <a:cxn ang="0">
                      <a:pos x="102" y="234"/>
                    </a:cxn>
                    <a:cxn ang="0">
                      <a:pos x="102" y="105"/>
                    </a:cxn>
                    <a:cxn ang="0">
                      <a:pos x="88" y="105"/>
                    </a:cxn>
                    <a:cxn ang="0">
                      <a:pos x="88" y="83"/>
                    </a:cxn>
                    <a:cxn ang="0">
                      <a:pos x="15" y="83"/>
                    </a:cxn>
                    <a:cxn ang="0">
                      <a:pos x="15" y="106"/>
                    </a:cxn>
                    <a:cxn ang="0">
                      <a:pos x="0" y="106"/>
                    </a:cxn>
                    <a:cxn ang="0">
                      <a:pos x="0" y="166"/>
                    </a:cxn>
                    <a:cxn ang="0">
                      <a:pos x="35" y="424"/>
                    </a:cxn>
                    <a:cxn ang="0">
                      <a:pos x="288" y="424"/>
                    </a:cxn>
                  </a:cxnLst>
                  <a:rect l="0" t="0" r="r" b="b"/>
                  <a:pathLst>
                    <a:path w="497" h="424">
                      <a:moveTo>
                        <a:pt x="288" y="424"/>
                      </a:moveTo>
                      <a:cubicBezTo>
                        <a:pt x="360" y="352"/>
                        <a:pt x="360" y="352"/>
                        <a:pt x="360" y="352"/>
                      </a:cubicBezTo>
                      <a:cubicBezTo>
                        <a:pt x="452" y="260"/>
                        <a:pt x="452" y="260"/>
                        <a:pt x="452" y="260"/>
                      </a:cubicBezTo>
                      <a:cubicBezTo>
                        <a:pt x="452" y="135"/>
                        <a:pt x="452" y="135"/>
                        <a:pt x="452" y="135"/>
                      </a:cubicBezTo>
                      <a:cubicBezTo>
                        <a:pt x="497" y="135"/>
                        <a:pt x="497" y="135"/>
                        <a:pt x="497" y="135"/>
                      </a:cubicBezTo>
                      <a:cubicBezTo>
                        <a:pt x="497" y="106"/>
                        <a:pt x="497" y="106"/>
                        <a:pt x="497" y="106"/>
                      </a:cubicBezTo>
                      <a:cubicBezTo>
                        <a:pt x="450" y="106"/>
                        <a:pt x="450" y="106"/>
                        <a:pt x="450" y="106"/>
                      </a:cubicBezTo>
                      <a:cubicBezTo>
                        <a:pt x="450" y="18"/>
                        <a:pt x="450" y="18"/>
                        <a:pt x="450" y="18"/>
                      </a:cubicBezTo>
                      <a:cubicBezTo>
                        <a:pt x="432" y="18"/>
                        <a:pt x="432" y="18"/>
                        <a:pt x="432" y="18"/>
                      </a:cubicBezTo>
                      <a:cubicBezTo>
                        <a:pt x="432" y="0"/>
                        <a:pt x="432" y="0"/>
                        <a:pt x="432" y="0"/>
                      </a:cubicBezTo>
                      <a:cubicBezTo>
                        <a:pt x="374" y="0"/>
                        <a:pt x="374" y="0"/>
                        <a:pt x="374" y="0"/>
                      </a:cubicBezTo>
                      <a:cubicBezTo>
                        <a:pt x="374" y="18"/>
                        <a:pt x="374" y="18"/>
                        <a:pt x="374" y="18"/>
                      </a:cubicBezTo>
                      <a:cubicBezTo>
                        <a:pt x="351" y="18"/>
                        <a:pt x="351" y="18"/>
                        <a:pt x="351" y="18"/>
                      </a:cubicBezTo>
                      <a:cubicBezTo>
                        <a:pt x="351" y="110"/>
                        <a:pt x="351" y="110"/>
                        <a:pt x="351" y="110"/>
                      </a:cubicBezTo>
                      <a:cubicBezTo>
                        <a:pt x="282" y="180"/>
                        <a:pt x="282" y="180"/>
                        <a:pt x="282" y="180"/>
                      </a:cubicBezTo>
                      <a:cubicBezTo>
                        <a:pt x="259" y="180"/>
                        <a:pt x="259" y="180"/>
                        <a:pt x="259" y="180"/>
                      </a:cubicBezTo>
                      <a:cubicBezTo>
                        <a:pt x="259" y="128"/>
                        <a:pt x="259" y="128"/>
                        <a:pt x="259" y="128"/>
                      </a:cubicBezTo>
                      <a:cubicBezTo>
                        <a:pt x="238" y="128"/>
                        <a:pt x="238" y="128"/>
                        <a:pt x="238" y="128"/>
                      </a:cubicBezTo>
                      <a:cubicBezTo>
                        <a:pt x="238" y="107"/>
                        <a:pt x="238" y="107"/>
                        <a:pt x="238" y="107"/>
                      </a:cubicBezTo>
                      <a:cubicBezTo>
                        <a:pt x="201" y="107"/>
                        <a:pt x="201" y="107"/>
                        <a:pt x="201" y="107"/>
                      </a:cubicBezTo>
                      <a:cubicBezTo>
                        <a:pt x="201" y="128"/>
                        <a:pt x="201" y="128"/>
                        <a:pt x="201" y="128"/>
                      </a:cubicBezTo>
                      <a:cubicBezTo>
                        <a:pt x="189" y="128"/>
                        <a:pt x="189" y="128"/>
                        <a:pt x="189" y="128"/>
                      </a:cubicBezTo>
                      <a:cubicBezTo>
                        <a:pt x="189" y="205"/>
                        <a:pt x="189" y="205"/>
                        <a:pt x="189" y="205"/>
                      </a:cubicBezTo>
                      <a:cubicBezTo>
                        <a:pt x="151" y="205"/>
                        <a:pt x="151" y="205"/>
                        <a:pt x="151" y="205"/>
                      </a:cubicBezTo>
                      <a:cubicBezTo>
                        <a:pt x="151" y="205"/>
                        <a:pt x="151" y="33"/>
                        <a:pt x="151" y="32"/>
                      </a:cubicBezTo>
                      <a:cubicBezTo>
                        <a:pt x="151" y="31"/>
                        <a:pt x="122" y="32"/>
                        <a:pt x="122" y="32"/>
                      </a:cubicBezTo>
                      <a:cubicBezTo>
                        <a:pt x="122" y="234"/>
                        <a:pt x="122" y="234"/>
                        <a:pt x="122" y="234"/>
                      </a:cubicBezTo>
                      <a:cubicBezTo>
                        <a:pt x="102" y="234"/>
                        <a:pt x="102" y="234"/>
                        <a:pt x="102" y="234"/>
                      </a:cubicBezTo>
                      <a:cubicBezTo>
                        <a:pt x="102" y="105"/>
                        <a:pt x="102" y="105"/>
                        <a:pt x="102" y="105"/>
                      </a:cubicBezTo>
                      <a:cubicBezTo>
                        <a:pt x="88" y="105"/>
                        <a:pt x="88" y="105"/>
                        <a:pt x="88" y="105"/>
                      </a:cubicBezTo>
                      <a:cubicBezTo>
                        <a:pt x="88" y="83"/>
                        <a:pt x="88" y="83"/>
                        <a:pt x="88" y="83"/>
                      </a:cubicBezTo>
                      <a:cubicBezTo>
                        <a:pt x="15" y="83"/>
                        <a:pt x="15" y="83"/>
                        <a:pt x="15" y="83"/>
                      </a:cubicBezTo>
                      <a:cubicBezTo>
                        <a:pt x="15" y="106"/>
                        <a:pt x="15" y="106"/>
                        <a:pt x="15" y="106"/>
                      </a:cubicBezTo>
                      <a:cubicBezTo>
                        <a:pt x="0" y="106"/>
                        <a:pt x="0" y="106"/>
                        <a:pt x="0" y="106"/>
                      </a:cubicBezTo>
                      <a:cubicBezTo>
                        <a:pt x="0" y="166"/>
                        <a:pt x="0" y="166"/>
                        <a:pt x="0" y="166"/>
                      </a:cubicBezTo>
                      <a:cubicBezTo>
                        <a:pt x="35" y="424"/>
                        <a:pt x="35" y="424"/>
                        <a:pt x="35" y="424"/>
                      </a:cubicBezTo>
                      <a:lnTo>
                        <a:pt x="288" y="4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93" name="Group 92">
                  <a:extLst>
                    <a:ext uri="{FF2B5EF4-FFF2-40B4-BE49-F238E27FC236}">
                      <a16:creationId xmlns:a16="http://schemas.microsoft.com/office/drawing/2014/main" id="{220A82DD-5AE8-AD57-FD5D-3BDA0BEAA134}"/>
                    </a:ext>
                  </a:extLst>
                </p:cNvPr>
                <p:cNvGrpSpPr/>
                <p:nvPr/>
              </p:nvGrpSpPr>
              <p:grpSpPr>
                <a:xfrm>
                  <a:off x="19050" y="2627313"/>
                  <a:ext cx="9122640" cy="1316038"/>
                  <a:chOff x="19050" y="2627313"/>
                  <a:chExt cx="9122640" cy="1316038"/>
                </a:xfrm>
                <a:grpFill/>
              </p:grpSpPr>
              <p:sp>
                <p:nvSpPr>
                  <p:cNvPr id="94" name="Rectangle 9">
                    <a:extLst>
                      <a:ext uri="{FF2B5EF4-FFF2-40B4-BE49-F238E27FC236}">
                        <a16:creationId xmlns:a16="http://schemas.microsoft.com/office/drawing/2014/main" id="{8903D365-3B4C-A2D9-BB93-CF00C16D1F00}"/>
                      </a:ext>
                    </a:extLst>
                  </p:cNvPr>
                  <p:cNvSpPr>
                    <a:spLocks noChangeArrowheads="1"/>
                  </p:cNvSpPr>
                  <p:nvPr/>
                </p:nvSpPr>
                <p:spPr bwMode="auto">
                  <a:xfrm>
                    <a:off x="537527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5" name="Rectangle 10">
                    <a:extLst>
                      <a:ext uri="{FF2B5EF4-FFF2-40B4-BE49-F238E27FC236}">
                        <a16:creationId xmlns:a16="http://schemas.microsoft.com/office/drawing/2014/main" id="{1EB51349-6DDF-08E0-1130-07CC0547EF57}"/>
                      </a:ext>
                    </a:extLst>
                  </p:cNvPr>
                  <p:cNvSpPr>
                    <a:spLocks noChangeArrowheads="1"/>
                  </p:cNvSpPr>
                  <p:nvPr/>
                </p:nvSpPr>
                <p:spPr bwMode="auto">
                  <a:xfrm>
                    <a:off x="5567363" y="2797175"/>
                    <a:ext cx="65088"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6" name="Rectangle 11">
                    <a:extLst>
                      <a:ext uri="{FF2B5EF4-FFF2-40B4-BE49-F238E27FC236}">
                        <a16:creationId xmlns:a16="http://schemas.microsoft.com/office/drawing/2014/main" id="{2F79A139-DAD6-21E0-1086-7B2CF96510CB}"/>
                      </a:ext>
                    </a:extLst>
                  </p:cNvPr>
                  <p:cNvSpPr>
                    <a:spLocks noChangeArrowheads="1"/>
                  </p:cNvSpPr>
                  <p:nvPr/>
                </p:nvSpPr>
                <p:spPr bwMode="auto">
                  <a:xfrm>
                    <a:off x="5562600" y="29527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7" name="Rectangle 12">
                    <a:extLst>
                      <a:ext uri="{FF2B5EF4-FFF2-40B4-BE49-F238E27FC236}">
                        <a16:creationId xmlns:a16="http://schemas.microsoft.com/office/drawing/2014/main" id="{2AC3C032-C494-FC3F-64B7-B6E988063F03}"/>
                      </a:ext>
                    </a:extLst>
                  </p:cNvPr>
                  <p:cNvSpPr>
                    <a:spLocks noChangeArrowheads="1"/>
                  </p:cNvSpPr>
                  <p:nvPr/>
                </p:nvSpPr>
                <p:spPr bwMode="auto">
                  <a:xfrm>
                    <a:off x="5567363" y="3111500"/>
                    <a:ext cx="65088"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8" name="Rectangle 14">
                    <a:extLst>
                      <a:ext uri="{FF2B5EF4-FFF2-40B4-BE49-F238E27FC236}">
                        <a16:creationId xmlns:a16="http://schemas.microsoft.com/office/drawing/2014/main" id="{6BDD2200-844B-4E62-DD1A-CC2CC2E6D734}"/>
                      </a:ext>
                    </a:extLst>
                  </p:cNvPr>
                  <p:cNvSpPr>
                    <a:spLocks noChangeArrowheads="1"/>
                  </p:cNvSpPr>
                  <p:nvPr/>
                </p:nvSpPr>
                <p:spPr bwMode="auto">
                  <a:xfrm>
                    <a:off x="6400800" y="264318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99" name="Rectangle 15">
                    <a:extLst>
                      <a:ext uri="{FF2B5EF4-FFF2-40B4-BE49-F238E27FC236}">
                        <a16:creationId xmlns:a16="http://schemas.microsoft.com/office/drawing/2014/main" id="{6F0BAAE8-43BD-1D99-218E-CE451249BC70}"/>
                      </a:ext>
                    </a:extLst>
                  </p:cNvPr>
                  <p:cNvSpPr>
                    <a:spLocks noChangeArrowheads="1"/>
                  </p:cNvSpPr>
                  <p:nvPr/>
                </p:nvSpPr>
                <p:spPr bwMode="auto">
                  <a:xfrm>
                    <a:off x="6405563" y="2805113"/>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0" name="Rectangle 16">
                    <a:extLst>
                      <a:ext uri="{FF2B5EF4-FFF2-40B4-BE49-F238E27FC236}">
                        <a16:creationId xmlns:a16="http://schemas.microsoft.com/office/drawing/2014/main" id="{71A26C3E-18E3-B823-E3AD-7E6FA28C7E6E}"/>
                      </a:ext>
                    </a:extLst>
                  </p:cNvPr>
                  <p:cNvSpPr>
                    <a:spLocks noChangeArrowheads="1"/>
                  </p:cNvSpPr>
                  <p:nvPr/>
                </p:nvSpPr>
                <p:spPr bwMode="auto">
                  <a:xfrm>
                    <a:off x="6405563" y="29686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1" name="Rectangle 17">
                    <a:extLst>
                      <a:ext uri="{FF2B5EF4-FFF2-40B4-BE49-F238E27FC236}">
                        <a16:creationId xmlns:a16="http://schemas.microsoft.com/office/drawing/2014/main" id="{E2FC9D8E-D9F1-038E-8908-509E1BFF8864}"/>
                      </a:ext>
                    </a:extLst>
                  </p:cNvPr>
                  <p:cNvSpPr>
                    <a:spLocks noChangeArrowheads="1"/>
                  </p:cNvSpPr>
                  <p:nvPr/>
                </p:nvSpPr>
                <p:spPr bwMode="auto">
                  <a:xfrm>
                    <a:off x="6400800" y="3122613"/>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2" name="Rectangle 18">
                    <a:extLst>
                      <a:ext uri="{FF2B5EF4-FFF2-40B4-BE49-F238E27FC236}">
                        <a16:creationId xmlns:a16="http://schemas.microsoft.com/office/drawing/2014/main" id="{BA579A25-E544-7865-1E23-01E67EFCC01F}"/>
                      </a:ext>
                    </a:extLst>
                  </p:cNvPr>
                  <p:cNvSpPr>
                    <a:spLocks noChangeArrowheads="1"/>
                  </p:cNvSpPr>
                  <p:nvPr/>
                </p:nvSpPr>
                <p:spPr bwMode="auto">
                  <a:xfrm>
                    <a:off x="6405563" y="328612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3" name="Rectangle 19">
                    <a:extLst>
                      <a:ext uri="{FF2B5EF4-FFF2-40B4-BE49-F238E27FC236}">
                        <a16:creationId xmlns:a16="http://schemas.microsoft.com/office/drawing/2014/main" id="{98C15714-8500-E19F-EB3F-2A5C634AAB70}"/>
                      </a:ext>
                    </a:extLst>
                  </p:cNvPr>
                  <p:cNvSpPr>
                    <a:spLocks noChangeArrowheads="1"/>
                  </p:cNvSpPr>
                  <p:nvPr/>
                </p:nvSpPr>
                <p:spPr bwMode="auto">
                  <a:xfrm>
                    <a:off x="5500688" y="3348038"/>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4" name="Rectangle 20">
                    <a:extLst>
                      <a:ext uri="{FF2B5EF4-FFF2-40B4-BE49-F238E27FC236}">
                        <a16:creationId xmlns:a16="http://schemas.microsoft.com/office/drawing/2014/main" id="{80CE14AB-474C-AAEB-CB50-EB3FA57D3D8B}"/>
                      </a:ext>
                    </a:extLst>
                  </p:cNvPr>
                  <p:cNvSpPr>
                    <a:spLocks noChangeArrowheads="1"/>
                  </p:cNvSpPr>
                  <p:nvPr/>
                </p:nvSpPr>
                <p:spPr bwMode="auto">
                  <a:xfrm>
                    <a:off x="6996113" y="2752725"/>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5" name="Rectangle 21">
                    <a:extLst>
                      <a:ext uri="{FF2B5EF4-FFF2-40B4-BE49-F238E27FC236}">
                        <a16:creationId xmlns:a16="http://schemas.microsoft.com/office/drawing/2014/main" id="{255CFFAD-1EA0-3192-8EB4-3C8A2D73BEBE}"/>
                      </a:ext>
                    </a:extLst>
                  </p:cNvPr>
                  <p:cNvSpPr>
                    <a:spLocks noChangeArrowheads="1"/>
                  </p:cNvSpPr>
                  <p:nvPr/>
                </p:nvSpPr>
                <p:spPr bwMode="auto">
                  <a:xfrm>
                    <a:off x="7118350" y="274955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6" name="Rectangle 24">
                    <a:extLst>
                      <a:ext uri="{FF2B5EF4-FFF2-40B4-BE49-F238E27FC236}">
                        <a16:creationId xmlns:a16="http://schemas.microsoft.com/office/drawing/2014/main" id="{6BDFA245-C6D9-8DD6-0638-98724E1227BC}"/>
                      </a:ext>
                    </a:extLst>
                  </p:cNvPr>
                  <p:cNvSpPr>
                    <a:spLocks noChangeArrowheads="1"/>
                  </p:cNvSpPr>
                  <p:nvPr/>
                </p:nvSpPr>
                <p:spPr bwMode="auto">
                  <a:xfrm>
                    <a:off x="7813675" y="2632075"/>
                    <a:ext cx="65088"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7" name="Rectangle 25">
                    <a:extLst>
                      <a:ext uri="{FF2B5EF4-FFF2-40B4-BE49-F238E27FC236}">
                        <a16:creationId xmlns:a16="http://schemas.microsoft.com/office/drawing/2014/main" id="{51D78D78-AE49-1ECE-2ACC-384102DABD78}"/>
                      </a:ext>
                    </a:extLst>
                  </p:cNvPr>
                  <p:cNvSpPr>
                    <a:spLocks noChangeArrowheads="1"/>
                  </p:cNvSpPr>
                  <p:nvPr/>
                </p:nvSpPr>
                <p:spPr bwMode="auto">
                  <a:xfrm>
                    <a:off x="7934325" y="26273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8" name="Rectangle 26">
                    <a:extLst>
                      <a:ext uri="{FF2B5EF4-FFF2-40B4-BE49-F238E27FC236}">
                        <a16:creationId xmlns:a16="http://schemas.microsoft.com/office/drawing/2014/main" id="{C8C508CB-A40F-72A2-D0FA-C6AE65A6E7FD}"/>
                      </a:ext>
                    </a:extLst>
                  </p:cNvPr>
                  <p:cNvSpPr>
                    <a:spLocks noChangeArrowheads="1"/>
                  </p:cNvSpPr>
                  <p:nvPr/>
                </p:nvSpPr>
                <p:spPr bwMode="auto">
                  <a:xfrm>
                    <a:off x="7604125"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09" name="Rectangle 27">
                    <a:extLst>
                      <a:ext uri="{FF2B5EF4-FFF2-40B4-BE49-F238E27FC236}">
                        <a16:creationId xmlns:a16="http://schemas.microsoft.com/office/drawing/2014/main" id="{25FA6FDE-7CF7-DAEB-E51E-87077FC88055}"/>
                      </a:ext>
                    </a:extLst>
                  </p:cNvPr>
                  <p:cNvSpPr>
                    <a:spLocks noChangeArrowheads="1"/>
                  </p:cNvSpPr>
                  <p:nvPr/>
                </p:nvSpPr>
                <p:spPr bwMode="auto">
                  <a:xfrm>
                    <a:off x="7727950" y="292417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0" name="Rectangle 28">
                    <a:extLst>
                      <a:ext uri="{FF2B5EF4-FFF2-40B4-BE49-F238E27FC236}">
                        <a16:creationId xmlns:a16="http://schemas.microsoft.com/office/drawing/2014/main" id="{82591A0F-598F-8CFD-CBA9-1ACEDA5A2EAC}"/>
                      </a:ext>
                    </a:extLst>
                  </p:cNvPr>
                  <p:cNvSpPr>
                    <a:spLocks noChangeArrowheads="1"/>
                  </p:cNvSpPr>
                  <p:nvPr/>
                </p:nvSpPr>
                <p:spPr bwMode="auto">
                  <a:xfrm>
                    <a:off x="7989888" y="29273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1" name="Rectangle 29">
                    <a:extLst>
                      <a:ext uri="{FF2B5EF4-FFF2-40B4-BE49-F238E27FC236}">
                        <a16:creationId xmlns:a16="http://schemas.microsoft.com/office/drawing/2014/main" id="{A13DFB5C-D461-E95C-680D-A2E2938ED953}"/>
                      </a:ext>
                    </a:extLst>
                  </p:cNvPr>
                  <p:cNvSpPr>
                    <a:spLocks noChangeArrowheads="1"/>
                  </p:cNvSpPr>
                  <p:nvPr/>
                </p:nvSpPr>
                <p:spPr bwMode="auto">
                  <a:xfrm>
                    <a:off x="8115300" y="2924175"/>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2" name="Rectangle 30">
                    <a:extLst>
                      <a:ext uri="{FF2B5EF4-FFF2-40B4-BE49-F238E27FC236}">
                        <a16:creationId xmlns:a16="http://schemas.microsoft.com/office/drawing/2014/main" id="{BB651E50-7CA6-F374-468F-B60BB3EB7D86}"/>
                      </a:ext>
                    </a:extLst>
                  </p:cNvPr>
                  <p:cNvSpPr>
                    <a:spLocks noChangeArrowheads="1"/>
                  </p:cNvSpPr>
                  <p:nvPr/>
                </p:nvSpPr>
                <p:spPr bwMode="auto">
                  <a:xfrm>
                    <a:off x="7604125"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3" name="Rectangle 31">
                    <a:extLst>
                      <a:ext uri="{FF2B5EF4-FFF2-40B4-BE49-F238E27FC236}">
                        <a16:creationId xmlns:a16="http://schemas.microsoft.com/office/drawing/2014/main" id="{468E51AC-8B46-5116-F5EE-274FB6483E65}"/>
                      </a:ext>
                    </a:extLst>
                  </p:cNvPr>
                  <p:cNvSpPr>
                    <a:spLocks noChangeArrowheads="1"/>
                  </p:cNvSpPr>
                  <p:nvPr/>
                </p:nvSpPr>
                <p:spPr bwMode="auto">
                  <a:xfrm>
                    <a:off x="7727950" y="31194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4" name="Rectangle 32">
                    <a:extLst>
                      <a:ext uri="{FF2B5EF4-FFF2-40B4-BE49-F238E27FC236}">
                        <a16:creationId xmlns:a16="http://schemas.microsoft.com/office/drawing/2014/main" id="{1BD7A5FC-3549-EC72-A7BD-6076FD13842F}"/>
                      </a:ext>
                    </a:extLst>
                  </p:cNvPr>
                  <p:cNvSpPr>
                    <a:spLocks noChangeArrowheads="1"/>
                  </p:cNvSpPr>
                  <p:nvPr/>
                </p:nvSpPr>
                <p:spPr bwMode="auto">
                  <a:xfrm>
                    <a:off x="7989888" y="3122613"/>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5" name="Rectangle 33">
                    <a:extLst>
                      <a:ext uri="{FF2B5EF4-FFF2-40B4-BE49-F238E27FC236}">
                        <a16:creationId xmlns:a16="http://schemas.microsoft.com/office/drawing/2014/main" id="{1939317E-CEAF-084C-2CB9-B3293EC1DC2E}"/>
                      </a:ext>
                    </a:extLst>
                  </p:cNvPr>
                  <p:cNvSpPr>
                    <a:spLocks noChangeArrowheads="1"/>
                  </p:cNvSpPr>
                  <p:nvPr/>
                </p:nvSpPr>
                <p:spPr bwMode="auto">
                  <a:xfrm>
                    <a:off x="8115300" y="31194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6" name="Rectangle 34">
                    <a:extLst>
                      <a:ext uri="{FF2B5EF4-FFF2-40B4-BE49-F238E27FC236}">
                        <a16:creationId xmlns:a16="http://schemas.microsoft.com/office/drawing/2014/main" id="{8A62461F-57F4-2700-047B-A94A6A7567C5}"/>
                      </a:ext>
                    </a:extLst>
                  </p:cNvPr>
                  <p:cNvSpPr>
                    <a:spLocks noChangeArrowheads="1"/>
                  </p:cNvSpPr>
                  <p:nvPr/>
                </p:nvSpPr>
                <p:spPr bwMode="auto">
                  <a:xfrm>
                    <a:off x="8221663"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7" name="Rectangle 35">
                    <a:extLst>
                      <a:ext uri="{FF2B5EF4-FFF2-40B4-BE49-F238E27FC236}">
                        <a16:creationId xmlns:a16="http://schemas.microsoft.com/office/drawing/2014/main" id="{12EDDF6B-858D-9B49-7F67-A426D08CFA90}"/>
                      </a:ext>
                    </a:extLst>
                  </p:cNvPr>
                  <p:cNvSpPr>
                    <a:spLocks noChangeArrowheads="1"/>
                  </p:cNvSpPr>
                  <p:nvPr/>
                </p:nvSpPr>
                <p:spPr bwMode="auto">
                  <a:xfrm>
                    <a:off x="8345488" y="3640138"/>
                    <a:ext cx="69850"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8" name="Rectangle 36">
                    <a:extLst>
                      <a:ext uri="{FF2B5EF4-FFF2-40B4-BE49-F238E27FC236}">
                        <a16:creationId xmlns:a16="http://schemas.microsoft.com/office/drawing/2014/main" id="{C8597F6B-90FF-FD5B-B90A-3EF906B50500}"/>
                      </a:ext>
                    </a:extLst>
                  </p:cNvPr>
                  <p:cNvSpPr>
                    <a:spLocks noChangeArrowheads="1"/>
                  </p:cNvSpPr>
                  <p:nvPr/>
                </p:nvSpPr>
                <p:spPr bwMode="auto">
                  <a:xfrm>
                    <a:off x="8493125" y="36449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9" name="Rectangle 37">
                    <a:extLst>
                      <a:ext uri="{FF2B5EF4-FFF2-40B4-BE49-F238E27FC236}">
                        <a16:creationId xmlns:a16="http://schemas.microsoft.com/office/drawing/2014/main" id="{EE5DBDA1-4885-8B60-B54B-D2793D5D0766}"/>
                      </a:ext>
                    </a:extLst>
                  </p:cNvPr>
                  <p:cNvSpPr>
                    <a:spLocks noChangeArrowheads="1"/>
                  </p:cNvSpPr>
                  <p:nvPr/>
                </p:nvSpPr>
                <p:spPr bwMode="auto">
                  <a:xfrm>
                    <a:off x="8618538" y="3640138"/>
                    <a:ext cx="66675" cy="1270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0" name="Rectangle 38">
                    <a:extLst>
                      <a:ext uri="{FF2B5EF4-FFF2-40B4-BE49-F238E27FC236}">
                        <a16:creationId xmlns:a16="http://schemas.microsoft.com/office/drawing/2014/main" id="{D06DF0EE-A056-A274-C1B0-163AB4D6BCF6}"/>
                      </a:ext>
                    </a:extLst>
                  </p:cNvPr>
                  <p:cNvSpPr>
                    <a:spLocks noChangeArrowheads="1"/>
                  </p:cNvSpPr>
                  <p:nvPr/>
                </p:nvSpPr>
                <p:spPr bwMode="auto">
                  <a:xfrm>
                    <a:off x="7246938" y="274955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1" name="Rectangle 39">
                    <a:extLst>
                      <a:ext uri="{FF2B5EF4-FFF2-40B4-BE49-F238E27FC236}">
                        <a16:creationId xmlns:a16="http://schemas.microsoft.com/office/drawing/2014/main" id="{00CA988B-B47C-FA4C-9487-88B8AA3E3C09}"/>
                      </a:ext>
                    </a:extLst>
                  </p:cNvPr>
                  <p:cNvSpPr>
                    <a:spLocks noChangeArrowheads="1"/>
                  </p:cNvSpPr>
                  <p:nvPr/>
                </p:nvSpPr>
                <p:spPr bwMode="auto">
                  <a:xfrm>
                    <a:off x="67167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2" name="Rectangle 40">
                    <a:extLst>
                      <a:ext uri="{FF2B5EF4-FFF2-40B4-BE49-F238E27FC236}">
                        <a16:creationId xmlns:a16="http://schemas.microsoft.com/office/drawing/2014/main" id="{4581EC42-1D71-A805-E263-B2A79688E4AB}"/>
                      </a:ext>
                    </a:extLst>
                  </p:cNvPr>
                  <p:cNvSpPr>
                    <a:spLocks noChangeArrowheads="1"/>
                  </p:cNvSpPr>
                  <p:nvPr/>
                </p:nvSpPr>
                <p:spPr bwMode="auto">
                  <a:xfrm>
                    <a:off x="6842125"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3" name="Rectangle 41">
                    <a:extLst>
                      <a:ext uri="{FF2B5EF4-FFF2-40B4-BE49-F238E27FC236}">
                        <a16:creationId xmlns:a16="http://schemas.microsoft.com/office/drawing/2014/main" id="{54C9B629-7BB3-5C0D-3BED-26918408F31A}"/>
                      </a:ext>
                    </a:extLst>
                  </p:cNvPr>
                  <p:cNvSpPr>
                    <a:spLocks noChangeArrowheads="1"/>
                  </p:cNvSpPr>
                  <p:nvPr/>
                </p:nvSpPr>
                <p:spPr bwMode="auto">
                  <a:xfrm>
                    <a:off x="69675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4" name="Rectangle 42">
                    <a:extLst>
                      <a:ext uri="{FF2B5EF4-FFF2-40B4-BE49-F238E27FC236}">
                        <a16:creationId xmlns:a16="http://schemas.microsoft.com/office/drawing/2014/main" id="{5F607B1C-E9C6-6EB8-94C7-0A1E3149CDBD}"/>
                      </a:ext>
                    </a:extLst>
                  </p:cNvPr>
                  <p:cNvSpPr>
                    <a:spLocks noChangeArrowheads="1"/>
                  </p:cNvSpPr>
                  <p:nvPr/>
                </p:nvSpPr>
                <p:spPr bwMode="auto">
                  <a:xfrm>
                    <a:off x="7110413" y="3403600"/>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5" name="Rectangle 43">
                    <a:extLst>
                      <a:ext uri="{FF2B5EF4-FFF2-40B4-BE49-F238E27FC236}">
                        <a16:creationId xmlns:a16="http://schemas.microsoft.com/office/drawing/2014/main" id="{9916DF54-6956-D290-D680-F290A079F7B8}"/>
                      </a:ext>
                    </a:extLst>
                  </p:cNvPr>
                  <p:cNvSpPr>
                    <a:spLocks noChangeArrowheads="1"/>
                  </p:cNvSpPr>
                  <p:nvPr/>
                </p:nvSpPr>
                <p:spPr bwMode="auto">
                  <a:xfrm>
                    <a:off x="72358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6" name="Rectangle 44">
                    <a:extLst>
                      <a:ext uri="{FF2B5EF4-FFF2-40B4-BE49-F238E27FC236}">
                        <a16:creationId xmlns:a16="http://schemas.microsoft.com/office/drawing/2014/main" id="{794B765E-C485-2C8E-7BC8-581E283E4813}"/>
                      </a:ext>
                    </a:extLst>
                  </p:cNvPr>
                  <p:cNvSpPr>
                    <a:spLocks noChangeArrowheads="1"/>
                  </p:cNvSpPr>
                  <p:nvPr/>
                </p:nvSpPr>
                <p:spPr bwMode="auto">
                  <a:xfrm>
                    <a:off x="7361238"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7" name="Rectangle 45">
                    <a:extLst>
                      <a:ext uri="{FF2B5EF4-FFF2-40B4-BE49-F238E27FC236}">
                        <a16:creationId xmlns:a16="http://schemas.microsoft.com/office/drawing/2014/main" id="{1579946A-7E2B-3615-B829-312D41255719}"/>
                      </a:ext>
                    </a:extLst>
                  </p:cNvPr>
                  <p:cNvSpPr>
                    <a:spLocks noChangeArrowheads="1"/>
                  </p:cNvSpPr>
                  <p:nvPr/>
                </p:nvSpPr>
                <p:spPr bwMode="auto">
                  <a:xfrm>
                    <a:off x="7507288" y="3403600"/>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8" name="Rectangle 46">
                    <a:extLst>
                      <a:ext uri="{FF2B5EF4-FFF2-40B4-BE49-F238E27FC236}">
                        <a16:creationId xmlns:a16="http://schemas.microsoft.com/office/drawing/2014/main" id="{F007743C-CE83-9CFB-D8CB-447AAB7ED1DF}"/>
                      </a:ext>
                    </a:extLst>
                  </p:cNvPr>
                  <p:cNvSpPr>
                    <a:spLocks noChangeArrowheads="1"/>
                  </p:cNvSpPr>
                  <p:nvPr/>
                </p:nvSpPr>
                <p:spPr bwMode="auto">
                  <a:xfrm>
                    <a:off x="7629525" y="3400425"/>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9" name="Rectangle 47">
                    <a:extLst>
                      <a:ext uri="{FF2B5EF4-FFF2-40B4-BE49-F238E27FC236}">
                        <a16:creationId xmlns:a16="http://schemas.microsoft.com/office/drawing/2014/main" id="{DA869C77-EA6E-5DB7-3912-B088C84279E0}"/>
                      </a:ext>
                    </a:extLst>
                  </p:cNvPr>
                  <p:cNvSpPr>
                    <a:spLocks noChangeArrowheads="1"/>
                  </p:cNvSpPr>
                  <p:nvPr/>
                </p:nvSpPr>
                <p:spPr bwMode="auto">
                  <a:xfrm>
                    <a:off x="7758113" y="3400425"/>
                    <a:ext cx="66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0" name="Rectangle 48">
                    <a:extLst>
                      <a:ext uri="{FF2B5EF4-FFF2-40B4-BE49-F238E27FC236}">
                        <a16:creationId xmlns:a16="http://schemas.microsoft.com/office/drawing/2014/main" id="{C3D525F9-9254-AD50-B786-81E9113D1673}"/>
                      </a:ext>
                    </a:extLst>
                  </p:cNvPr>
                  <p:cNvSpPr>
                    <a:spLocks noChangeArrowheads="1"/>
                  </p:cNvSpPr>
                  <p:nvPr/>
                </p:nvSpPr>
                <p:spPr bwMode="auto">
                  <a:xfrm>
                    <a:off x="7872413" y="3400425"/>
                    <a:ext cx="193675"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1" name="Rectangle 49">
                    <a:extLst>
                      <a:ext uri="{FF2B5EF4-FFF2-40B4-BE49-F238E27FC236}">
                        <a16:creationId xmlns:a16="http://schemas.microsoft.com/office/drawing/2014/main" id="{9C0F788C-1764-C6D8-EDE3-A84E79DFD1F1}"/>
                      </a:ext>
                    </a:extLst>
                  </p:cNvPr>
                  <p:cNvSpPr>
                    <a:spLocks noChangeArrowheads="1"/>
                  </p:cNvSpPr>
                  <p:nvPr/>
                </p:nvSpPr>
                <p:spPr bwMode="auto">
                  <a:xfrm>
                    <a:off x="8216900" y="3282950"/>
                    <a:ext cx="48260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2" name="Rectangle 50">
                    <a:extLst>
                      <a:ext uri="{FF2B5EF4-FFF2-40B4-BE49-F238E27FC236}">
                        <a16:creationId xmlns:a16="http://schemas.microsoft.com/office/drawing/2014/main" id="{871F8EF0-6F4C-2D94-A130-898A181B1302}"/>
                      </a:ext>
                    </a:extLst>
                  </p:cNvPr>
                  <p:cNvSpPr>
                    <a:spLocks noChangeArrowheads="1"/>
                  </p:cNvSpPr>
                  <p:nvPr/>
                </p:nvSpPr>
                <p:spPr bwMode="auto">
                  <a:xfrm>
                    <a:off x="8216900" y="3459163"/>
                    <a:ext cx="48260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3" name="Rectangle 51">
                    <a:extLst>
                      <a:ext uri="{FF2B5EF4-FFF2-40B4-BE49-F238E27FC236}">
                        <a16:creationId xmlns:a16="http://schemas.microsoft.com/office/drawing/2014/main" id="{4C3E3076-0424-B09B-D7D4-4C821711EB2A}"/>
                      </a:ext>
                    </a:extLst>
                  </p:cNvPr>
                  <p:cNvSpPr>
                    <a:spLocks noChangeArrowheads="1"/>
                  </p:cNvSpPr>
                  <p:nvPr/>
                </p:nvSpPr>
                <p:spPr bwMode="auto">
                  <a:xfrm>
                    <a:off x="7872413" y="3589338"/>
                    <a:ext cx="193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4" name="Rectangle 52">
                    <a:extLst>
                      <a:ext uri="{FF2B5EF4-FFF2-40B4-BE49-F238E27FC236}">
                        <a16:creationId xmlns:a16="http://schemas.microsoft.com/office/drawing/2014/main" id="{08BDBB76-5004-5984-3DED-00F971875518}"/>
                      </a:ext>
                    </a:extLst>
                  </p:cNvPr>
                  <p:cNvSpPr>
                    <a:spLocks noChangeArrowheads="1"/>
                  </p:cNvSpPr>
                  <p:nvPr/>
                </p:nvSpPr>
                <p:spPr bwMode="auto">
                  <a:xfrm>
                    <a:off x="67167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5" name="Rectangle 53">
                    <a:extLst>
                      <a:ext uri="{FF2B5EF4-FFF2-40B4-BE49-F238E27FC236}">
                        <a16:creationId xmlns:a16="http://schemas.microsoft.com/office/drawing/2014/main" id="{1C68C047-F200-7D3C-62D5-A07BE4548AAE}"/>
                      </a:ext>
                    </a:extLst>
                  </p:cNvPr>
                  <p:cNvSpPr>
                    <a:spLocks noChangeArrowheads="1"/>
                  </p:cNvSpPr>
                  <p:nvPr/>
                </p:nvSpPr>
                <p:spPr bwMode="auto">
                  <a:xfrm>
                    <a:off x="6842125"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6" name="Rectangle 54">
                    <a:extLst>
                      <a:ext uri="{FF2B5EF4-FFF2-40B4-BE49-F238E27FC236}">
                        <a16:creationId xmlns:a16="http://schemas.microsoft.com/office/drawing/2014/main" id="{D739839A-3656-F6D7-8CA0-B35A4A5D9829}"/>
                      </a:ext>
                    </a:extLst>
                  </p:cNvPr>
                  <p:cNvSpPr>
                    <a:spLocks noChangeArrowheads="1"/>
                  </p:cNvSpPr>
                  <p:nvPr/>
                </p:nvSpPr>
                <p:spPr bwMode="auto">
                  <a:xfrm>
                    <a:off x="69675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7" name="Rectangle 55">
                    <a:extLst>
                      <a:ext uri="{FF2B5EF4-FFF2-40B4-BE49-F238E27FC236}">
                        <a16:creationId xmlns:a16="http://schemas.microsoft.com/office/drawing/2014/main" id="{AEDA1BFA-6225-E2CE-152B-77731A48D0FE}"/>
                      </a:ext>
                    </a:extLst>
                  </p:cNvPr>
                  <p:cNvSpPr>
                    <a:spLocks noChangeArrowheads="1"/>
                  </p:cNvSpPr>
                  <p:nvPr/>
                </p:nvSpPr>
                <p:spPr bwMode="auto">
                  <a:xfrm>
                    <a:off x="7110413" y="35925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8" name="Rectangle 56">
                    <a:extLst>
                      <a:ext uri="{FF2B5EF4-FFF2-40B4-BE49-F238E27FC236}">
                        <a16:creationId xmlns:a16="http://schemas.microsoft.com/office/drawing/2014/main" id="{09065E39-6749-B178-781F-535650101FEB}"/>
                      </a:ext>
                    </a:extLst>
                  </p:cNvPr>
                  <p:cNvSpPr>
                    <a:spLocks noChangeArrowheads="1"/>
                  </p:cNvSpPr>
                  <p:nvPr/>
                </p:nvSpPr>
                <p:spPr bwMode="auto">
                  <a:xfrm>
                    <a:off x="72358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9" name="Rectangle 57">
                    <a:extLst>
                      <a:ext uri="{FF2B5EF4-FFF2-40B4-BE49-F238E27FC236}">
                        <a16:creationId xmlns:a16="http://schemas.microsoft.com/office/drawing/2014/main" id="{A1AD86F6-6EE9-53EE-6D77-7C0FBDEDF0E1}"/>
                      </a:ext>
                    </a:extLst>
                  </p:cNvPr>
                  <p:cNvSpPr>
                    <a:spLocks noChangeArrowheads="1"/>
                  </p:cNvSpPr>
                  <p:nvPr/>
                </p:nvSpPr>
                <p:spPr bwMode="auto">
                  <a:xfrm>
                    <a:off x="7361238"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0" name="Rectangle 58">
                    <a:extLst>
                      <a:ext uri="{FF2B5EF4-FFF2-40B4-BE49-F238E27FC236}">
                        <a16:creationId xmlns:a16="http://schemas.microsoft.com/office/drawing/2014/main" id="{EFD8B03C-B30E-449D-CDB6-47F58EA1B808}"/>
                      </a:ext>
                    </a:extLst>
                  </p:cNvPr>
                  <p:cNvSpPr>
                    <a:spLocks noChangeArrowheads="1"/>
                  </p:cNvSpPr>
                  <p:nvPr/>
                </p:nvSpPr>
                <p:spPr bwMode="auto">
                  <a:xfrm>
                    <a:off x="7507288" y="3592513"/>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1" name="Rectangle 59">
                    <a:extLst>
                      <a:ext uri="{FF2B5EF4-FFF2-40B4-BE49-F238E27FC236}">
                        <a16:creationId xmlns:a16="http://schemas.microsoft.com/office/drawing/2014/main" id="{6668DB2F-5B3B-EC62-22BE-9AE9AD830643}"/>
                      </a:ext>
                    </a:extLst>
                  </p:cNvPr>
                  <p:cNvSpPr>
                    <a:spLocks noChangeArrowheads="1"/>
                  </p:cNvSpPr>
                  <p:nvPr/>
                </p:nvSpPr>
                <p:spPr bwMode="auto">
                  <a:xfrm>
                    <a:off x="7629525" y="3589338"/>
                    <a:ext cx="69850"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2" name="Rectangle 60">
                    <a:extLst>
                      <a:ext uri="{FF2B5EF4-FFF2-40B4-BE49-F238E27FC236}">
                        <a16:creationId xmlns:a16="http://schemas.microsoft.com/office/drawing/2014/main" id="{8FC74115-B4CD-3477-5C5B-64A27B95AB6F}"/>
                      </a:ext>
                    </a:extLst>
                  </p:cNvPr>
                  <p:cNvSpPr>
                    <a:spLocks noChangeArrowheads="1"/>
                  </p:cNvSpPr>
                  <p:nvPr/>
                </p:nvSpPr>
                <p:spPr bwMode="auto">
                  <a:xfrm>
                    <a:off x="7758113" y="3589338"/>
                    <a:ext cx="66675"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3" name="Rectangle 61">
                    <a:extLst>
                      <a:ext uri="{FF2B5EF4-FFF2-40B4-BE49-F238E27FC236}">
                        <a16:creationId xmlns:a16="http://schemas.microsoft.com/office/drawing/2014/main" id="{43F12198-829D-963B-5D49-CE77107051A1}"/>
                      </a:ext>
                    </a:extLst>
                  </p:cNvPr>
                  <p:cNvSpPr>
                    <a:spLocks noChangeArrowheads="1"/>
                  </p:cNvSpPr>
                  <p:nvPr/>
                </p:nvSpPr>
                <p:spPr bwMode="auto">
                  <a:xfrm>
                    <a:off x="6996113" y="2994025"/>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4" name="Rectangle 62">
                    <a:extLst>
                      <a:ext uri="{FF2B5EF4-FFF2-40B4-BE49-F238E27FC236}">
                        <a16:creationId xmlns:a16="http://schemas.microsoft.com/office/drawing/2014/main" id="{7E5CB7A1-A62B-86A9-2A32-D4DD2F88F31F}"/>
                      </a:ext>
                    </a:extLst>
                  </p:cNvPr>
                  <p:cNvSpPr>
                    <a:spLocks noChangeArrowheads="1"/>
                  </p:cNvSpPr>
                  <p:nvPr/>
                </p:nvSpPr>
                <p:spPr bwMode="auto">
                  <a:xfrm>
                    <a:off x="7118350" y="299085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5" name="Rectangle 63">
                    <a:extLst>
                      <a:ext uri="{FF2B5EF4-FFF2-40B4-BE49-F238E27FC236}">
                        <a16:creationId xmlns:a16="http://schemas.microsoft.com/office/drawing/2014/main" id="{BB147161-9410-B493-4E67-7D9EAE06FE72}"/>
                      </a:ext>
                    </a:extLst>
                  </p:cNvPr>
                  <p:cNvSpPr>
                    <a:spLocks noChangeArrowheads="1"/>
                  </p:cNvSpPr>
                  <p:nvPr/>
                </p:nvSpPr>
                <p:spPr bwMode="auto">
                  <a:xfrm>
                    <a:off x="7246938" y="2990850"/>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6" name="Rectangle 64">
                    <a:extLst>
                      <a:ext uri="{FF2B5EF4-FFF2-40B4-BE49-F238E27FC236}">
                        <a16:creationId xmlns:a16="http://schemas.microsoft.com/office/drawing/2014/main" id="{77DA7094-870A-183A-4448-264D456AB2D7}"/>
                      </a:ext>
                    </a:extLst>
                  </p:cNvPr>
                  <p:cNvSpPr>
                    <a:spLocks noChangeArrowheads="1"/>
                  </p:cNvSpPr>
                  <p:nvPr/>
                </p:nvSpPr>
                <p:spPr bwMode="auto">
                  <a:xfrm>
                    <a:off x="5610225"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7" name="Rectangle 65">
                    <a:extLst>
                      <a:ext uri="{FF2B5EF4-FFF2-40B4-BE49-F238E27FC236}">
                        <a16:creationId xmlns:a16="http://schemas.microsoft.com/office/drawing/2014/main" id="{EFCCCC68-F57B-959A-3FFA-A3ECA5D9011F}"/>
                      </a:ext>
                    </a:extLst>
                  </p:cNvPr>
                  <p:cNvSpPr>
                    <a:spLocks noChangeArrowheads="1"/>
                  </p:cNvSpPr>
                  <p:nvPr/>
                </p:nvSpPr>
                <p:spPr bwMode="auto">
                  <a:xfrm>
                    <a:off x="5735638"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8" name="Rectangle 66">
                    <a:extLst>
                      <a:ext uri="{FF2B5EF4-FFF2-40B4-BE49-F238E27FC236}">
                        <a16:creationId xmlns:a16="http://schemas.microsoft.com/office/drawing/2014/main" id="{FAEAB0FC-3601-2ECD-BD1D-0A770D224F68}"/>
                      </a:ext>
                    </a:extLst>
                  </p:cNvPr>
                  <p:cNvSpPr>
                    <a:spLocks noChangeArrowheads="1"/>
                  </p:cNvSpPr>
                  <p:nvPr/>
                </p:nvSpPr>
                <p:spPr bwMode="auto">
                  <a:xfrm>
                    <a:off x="5842000" y="3352800"/>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9" name="Rectangle 67">
                    <a:extLst>
                      <a:ext uri="{FF2B5EF4-FFF2-40B4-BE49-F238E27FC236}">
                        <a16:creationId xmlns:a16="http://schemas.microsoft.com/office/drawing/2014/main" id="{EA786364-1973-557B-A3AB-535B630B2384}"/>
                      </a:ext>
                    </a:extLst>
                  </p:cNvPr>
                  <p:cNvSpPr>
                    <a:spLocks noChangeArrowheads="1"/>
                  </p:cNvSpPr>
                  <p:nvPr/>
                </p:nvSpPr>
                <p:spPr bwMode="auto">
                  <a:xfrm>
                    <a:off x="5967413"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0" name="Rectangle 68">
                    <a:extLst>
                      <a:ext uri="{FF2B5EF4-FFF2-40B4-BE49-F238E27FC236}">
                        <a16:creationId xmlns:a16="http://schemas.microsoft.com/office/drawing/2014/main" id="{87F94C27-AB39-8A1F-6E55-86496ED8B769}"/>
                      </a:ext>
                    </a:extLst>
                  </p:cNvPr>
                  <p:cNvSpPr>
                    <a:spLocks noChangeArrowheads="1"/>
                  </p:cNvSpPr>
                  <p:nvPr/>
                </p:nvSpPr>
                <p:spPr bwMode="auto">
                  <a:xfrm>
                    <a:off x="6076950" y="3348038"/>
                    <a:ext cx="69850" cy="1301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1" name="Rectangle 69">
                    <a:extLst>
                      <a:ext uri="{FF2B5EF4-FFF2-40B4-BE49-F238E27FC236}">
                        <a16:creationId xmlns:a16="http://schemas.microsoft.com/office/drawing/2014/main" id="{92D5CFBA-78FC-6738-A917-5EE39E919D28}"/>
                      </a:ext>
                    </a:extLst>
                  </p:cNvPr>
                  <p:cNvSpPr>
                    <a:spLocks noChangeArrowheads="1"/>
                  </p:cNvSpPr>
                  <p:nvPr/>
                </p:nvSpPr>
                <p:spPr bwMode="auto">
                  <a:xfrm>
                    <a:off x="5794375" y="3105150"/>
                    <a:ext cx="2984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2" name="Rectangle 70">
                    <a:extLst>
                      <a:ext uri="{FF2B5EF4-FFF2-40B4-BE49-F238E27FC236}">
                        <a16:creationId xmlns:a16="http://schemas.microsoft.com/office/drawing/2014/main" id="{B312A29D-EFD3-B325-C5C1-1842DB77A74A}"/>
                      </a:ext>
                    </a:extLst>
                  </p:cNvPr>
                  <p:cNvSpPr>
                    <a:spLocks noChangeArrowheads="1"/>
                  </p:cNvSpPr>
                  <p:nvPr/>
                </p:nvSpPr>
                <p:spPr bwMode="auto">
                  <a:xfrm>
                    <a:off x="6992938" y="3171825"/>
                    <a:ext cx="331788" cy="1285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3" name="Rectangle 71">
                    <a:extLst>
                      <a:ext uri="{FF2B5EF4-FFF2-40B4-BE49-F238E27FC236}">
                        <a16:creationId xmlns:a16="http://schemas.microsoft.com/office/drawing/2014/main" id="{032F0312-BDCD-BF82-1E3A-CC0546D15BF3}"/>
                      </a:ext>
                    </a:extLst>
                  </p:cNvPr>
                  <p:cNvSpPr>
                    <a:spLocks noChangeArrowheads="1"/>
                  </p:cNvSpPr>
                  <p:nvPr/>
                </p:nvSpPr>
                <p:spPr bwMode="auto">
                  <a:xfrm>
                    <a:off x="537527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4" name="Rectangle 72">
                    <a:extLst>
                      <a:ext uri="{FF2B5EF4-FFF2-40B4-BE49-F238E27FC236}">
                        <a16:creationId xmlns:a16="http://schemas.microsoft.com/office/drawing/2014/main" id="{5C8C0539-B1F2-B012-9EEE-B09322D140A1}"/>
                      </a:ext>
                    </a:extLst>
                  </p:cNvPr>
                  <p:cNvSpPr>
                    <a:spLocks noChangeArrowheads="1"/>
                  </p:cNvSpPr>
                  <p:nvPr/>
                </p:nvSpPr>
                <p:spPr bwMode="auto">
                  <a:xfrm>
                    <a:off x="5500688" y="3563938"/>
                    <a:ext cx="66675"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5" name="Rectangle 73">
                    <a:extLst>
                      <a:ext uri="{FF2B5EF4-FFF2-40B4-BE49-F238E27FC236}">
                        <a16:creationId xmlns:a16="http://schemas.microsoft.com/office/drawing/2014/main" id="{5CC532FA-2EC0-C837-E3C0-78EF6A43F059}"/>
                      </a:ext>
                    </a:extLst>
                  </p:cNvPr>
                  <p:cNvSpPr>
                    <a:spLocks noChangeArrowheads="1"/>
                  </p:cNvSpPr>
                  <p:nvPr/>
                </p:nvSpPr>
                <p:spPr bwMode="auto">
                  <a:xfrm>
                    <a:off x="5610225"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6" name="Rectangle 74">
                    <a:extLst>
                      <a:ext uri="{FF2B5EF4-FFF2-40B4-BE49-F238E27FC236}">
                        <a16:creationId xmlns:a16="http://schemas.microsoft.com/office/drawing/2014/main" id="{861906E7-52B2-9F02-B220-33AA4EA1C06A}"/>
                      </a:ext>
                    </a:extLst>
                  </p:cNvPr>
                  <p:cNvSpPr>
                    <a:spLocks noChangeArrowheads="1"/>
                  </p:cNvSpPr>
                  <p:nvPr/>
                </p:nvSpPr>
                <p:spPr bwMode="auto">
                  <a:xfrm>
                    <a:off x="5735638"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7" name="Rectangle 75">
                    <a:extLst>
                      <a:ext uri="{FF2B5EF4-FFF2-40B4-BE49-F238E27FC236}">
                        <a16:creationId xmlns:a16="http://schemas.microsoft.com/office/drawing/2014/main" id="{918355EE-63F2-19DB-63EA-491BF2C64332}"/>
                      </a:ext>
                    </a:extLst>
                  </p:cNvPr>
                  <p:cNvSpPr>
                    <a:spLocks noChangeArrowheads="1"/>
                  </p:cNvSpPr>
                  <p:nvPr/>
                </p:nvSpPr>
                <p:spPr bwMode="auto">
                  <a:xfrm>
                    <a:off x="5842000" y="3567113"/>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8" name="Rectangle 76">
                    <a:extLst>
                      <a:ext uri="{FF2B5EF4-FFF2-40B4-BE49-F238E27FC236}">
                        <a16:creationId xmlns:a16="http://schemas.microsoft.com/office/drawing/2014/main" id="{A0AD4057-6140-D89B-47F7-CC2F7E8C08C6}"/>
                      </a:ext>
                    </a:extLst>
                  </p:cNvPr>
                  <p:cNvSpPr>
                    <a:spLocks noChangeArrowheads="1"/>
                  </p:cNvSpPr>
                  <p:nvPr/>
                </p:nvSpPr>
                <p:spPr bwMode="auto">
                  <a:xfrm>
                    <a:off x="5967413"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9" name="Rectangle 77">
                    <a:extLst>
                      <a:ext uri="{FF2B5EF4-FFF2-40B4-BE49-F238E27FC236}">
                        <a16:creationId xmlns:a16="http://schemas.microsoft.com/office/drawing/2014/main" id="{A59C34E8-3A47-891B-27B8-2A6B543B5F12}"/>
                      </a:ext>
                    </a:extLst>
                  </p:cNvPr>
                  <p:cNvSpPr>
                    <a:spLocks noChangeArrowheads="1"/>
                  </p:cNvSpPr>
                  <p:nvPr/>
                </p:nvSpPr>
                <p:spPr bwMode="auto">
                  <a:xfrm>
                    <a:off x="6076950" y="3563938"/>
                    <a:ext cx="69850" cy="1254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0" name="Rectangle 78">
                    <a:extLst>
                      <a:ext uri="{FF2B5EF4-FFF2-40B4-BE49-F238E27FC236}">
                        <a16:creationId xmlns:a16="http://schemas.microsoft.com/office/drawing/2014/main" id="{F6A3B744-ECED-5214-7FFC-FDC56A421D93}"/>
                      </a:ext>
                    </a:extLst>
                  </p:cNvPr>
                  <p:cNvSpPr>
                    <a:spLocks noChangeArrowheads="1"/>
                  </p:cNvSpPr>
                  <p:nvPr/>
                </p:nvSpPr>
                <p:spPr bwMode="auto">
                  <a:xfrm>
                    <a:off x="6224588"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1" name="Oval 79">
                    <a:extLst>
                      <a:ext uri="{FF2B5EF4-FFF2-40B4-BE49-F238E27FC236}">
                        <a16:creationId xmlns:a16="http://schemas.microsoft.com/office/drawing/2014/main" id="{788EEFA6-41DA-0C73-91D3-A6DF644A213D}"/>
                      </a:ext>
                    </a:extLst>
                  </p:cNvPr>
                  <p:cNvSpPr>
                    <a:spLocks noChangeArrowheads="1"/>
                  </p:cNvSpPr>
                  <p:nvPr/>
                </p:nvSpPr>
                <p:spPr bwMode="auto">
                  <a:xfrm>
                    <a:off x="6107113"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2" name="Oval 80">
                    <a:extLst>
                      <a:ext uri="{FF2B5EF4-FFF2-40B4-BE49-F238E27FC236}">
                        <a16:creationId xmlns:a16="http://schemas.microsoft.com/office/drawing/2014/main" id="{742F2E2C-FE0D-1AE4-3981-C0A26D59244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3" name="Rectangle 81">
                    <a:extLst>
                      <a:ext uri="{FF2B5EF4-FFF2-40B4-BE49-F238E27FC236}">
                        <a16:creationId xmlns:a16="http://schemas.microsoft.com/office/drawing/2014/main" id="{AB21126E-22B9-E683-B950-37FD61D81DDA}"/>
                      </a:ext>
                    </a:extLst>
                  </p:cNvPr>
                  <p:cNvSpPr>
                    <a:spLocks noChangeArrowheads="1"/>
                  </p:cNvSpPr>
                  <p:nvPr/>
                </p:nvSpPr>
                <p:spPr bwMode="auto">
                  <a:xfrm>
                    <a:off x="68611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4" name="Oval 82">
                    <a:extLst>
                      <a:ext uri="{FF2B5EF4-FFF2-40B4-BE49-F238E27FC236}">
                        <a16:creationId xmlns:a16="http://schemas.microsoft.com/office/drawing/2014/main" id="{E665E526-CD8D-D300-6A03-2866EB79F357}"/>
                      </a:ext>
                    </a:extLst>
                  </p:cNvPr>
                  <p:cNvSpPr>
                    <a:spLocks noChangeArrowheads="1"/>
                  </p:cNvSpPr>
                  <p:nvPr/>
                </p:nvSpPr>
                <p:spPr bwMode="auto">
                  <a:xfrm>
                    <a:off x="6743700" y="3448050"/>
                    <a:ext cx="249238"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5" name="Freeform 83">
                    <a:extLst>
                      <a:ext uri="{FF2B5EF4-FFF2-40B4-BE49-F238E27FC236}">
                        <a16:creationId xmlns:a16="http://schemas.microsoft.com/office/drawing/2014/main" id="{7EC05329-57B2-3CEB-9C8E-5AECDD2DF9AE}"/>
                      </a:ext>
                    </a:extLst>
                  </p:cNvPr>
                  <p:cNvSpPr>
                    <a:spLocks/>
                  </p:cNvSpPr>
                  <p:nvPr/>
                </p:nvSpPr>
                <p:spPr bwMode="auto">
                  <a:xfrm>
                    <a:off x="6743700" y="3448050"/>
                    <a:ext cx="128588" cy="252413"/>
                  </a:xfrm>
                  <a:custGeom>
                    <a:avLst/>
                    <a:gdLst/>
                    <a:ahLst/>
                    <a:cxnLst>
                      <a:cxn ang="0">
                        <a:pos x="35" y="1"/>
                      </a:cxn>
                      <a:cxn ang="0">
                        <a:pos x="34" y="0"/>
                      </a:cxn>
                      <a:cxn ang="0">
                        <a:pos x="0" y="34"/>
                      </a:cxn>
                      <a:cxn ang="0">
                        <a:pos x="34" y="68"/>
                      </a:cxn>
                      <a:cxn ang="0">
                        <a:pos x="35" y="67"/>
                      </a:cxn>
                      <a:cxn ang="0">
                        <a:pos x="35" y="1"/>
                      </a:cxn>
                    </a:cxnLst>
                    <a:rect l="0" t="0" r="r" b="b"/>
                    <a:pathLst>
                      <a:path w="35" h="68">
                        <a:moveTo>
                          <a:pt x="35" y="1"/>
                        </a:moveTo>
                        <a:cubicBezTo>
                          <a:pt x="34" y="1"/>
                          <a:pt x="34" y="0"/>
                          <a:pt x="34" y="0"/>
                        </a:cubicBezTo>
                        <a:cubicBezTo>
                          <a:pt x="15" y="0"/>
                          <a:pt x="0" y="15"/>
                          <a:pt x="0" y="34"/>
                        </a:cubicBezTo>
                        <a:cubicBezTo>
                          <a:pt x="0" y="53"/>
                          <a:pt x="15" y="68"/>
                          <a:pt x="34" y="68"/>
                        </a:cubicBezTo>
                        <a:cubicBezTo>
                          <a:pt x="34" y="68"/>
                          <a:pt x="34" y="68"/>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6" name="Rectangle 84">
                    <a:extLst>
                      <a:ext uri="{FF2B5EF4-FFF2-40B4-BE49-F238E27FC236}">
                        <a16:creationId xmlns:a16="http://schemas.microsoft.com/office/drawing/2014/main" id="{FA1F8C5B-1618-32F0-66D7-4318E9EF58B5}"/>
                      </a:ext>
                    </a:extLst>
                  </p:cNvPr>
                  <p:cNvSpPr>
                    <a:spLocks noChangeArrowheads="1"/>
                  </p:cNvSpPr>
                  <p:nvPr/>
                </p:nvSpPr>
                <p:spPr bwMode="auto">
                  <a:xfrm>
                    <a:off x="6518275" y="3670300"/>
                    <a:ext cx="22225" cy="2397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7" name="Oval 85">
                    <a:extLst>
                      <a:ext uri="{FF2B5EF4-FFF2-40B4-BE49-F238E27FC236}">
                        <a16:creationId xmlns:a16="http://schemas.microsoft.com/office/drawing/2014/main" id="{6B183162-70DD-386B-A856-39FCEBE62CCA}"/>
                      </a:ext>
                    </a:extLst>
                  </p:cNvPr>
                  <p:cNvSpPr>
                    <a:spLocks noChangeArrowheads="1"/>
                  </p:cNvSpPr>
                  <p:nvPr/>
                </p:nvSpPr>
                <p:spPr bwMode="auto">
                  <a:xfrm>
                    <a:off x="6405563" y="3448050"/>
                    <a:ext cx="246063" cy="2524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8" name="Freeform 86">
                    <a:extLst>
                      <a:ext uri="{FF2B5EF4-FFF2-40B4-BE49-F238E27FC236}">
                        <a16:creationId xmlns:a16="http://schemas.microsoft.com/office/drawing/2014/main" id="{4F62E98B-F203-DA8F-E90C-BB759B35492C}"/>
                      </a:ext>
                    </a:extLst>
                  </p:cNvPr>
                  <p:cNvSpPr>
                    <a:spLocks/>
                  </p:cNvSpPr>
                  <p:nvPr/>
                </p:nvSpPr>
                <p:spPr bwMode="auto">
                  <a:xfrm>
                    <a:off x="6405563" y="3448050"/>
                    <a:ext cx="128588" cy="252413"/>
                  </a:xfrm>
                  <a:custGeom>
                    <a:avLst/>
                    <a:gdLst/>
                    <a:ahLst/>
                    <a:cxnLst>
                      <a:cxn ang="0">
                        <a:pos x="35" y="1"/>
                      </a:cxn>
                      <a:cxn ang="0">
                        <a:pos x="33" y="0"/>
                      </a:cxn>
                      <a:cxn ang="0">
                        <a:pos x="0" y="34"/>
                      </a:cxn>
                      <a:cxn ang="0">
                        <a:pos x="33" y="68"/>
                      </a:cxn>
                      <a:cxn ang="0">
                        <a:pos x="35" y="67"/>
                      </a:cxn>
                      <a:cxn ang="0">
                        <a:pos x="35" y="1"/>
                      </a:cxn>
                    </a:cxnLst>
                    <a:rect l="0" t="0" r="r" b="b"/>
                    <a:pathLst>
                      <a:path w="35" h="68">
                        <a:moveTo>
                          <a:pt x="35" y="1"/>
                        </a:moveTo>
                        <a:cubicBezTo>
                          <a:pt x="34" y="1"/>
                          <a:pt x="34" y="0"/>
                          <a:pt x="33" y="0"/>
                        </a:cubicBezTo>
                        <a:cubicBezTo>
                          <a:pt x="15" y="0"/>
                          <a:pt x="0" y="15"/>
                          <a:pt x="0" y="34"/>
                        </a:cubicBezTo>
                        <a:cubicBezTo>
                          <a:pt x="0" y="53"/>
                          <a:pt x="15" y="68"/>
                          <a:pt x="33" y="68"/>
                        </a:cubicBezTo>
                        <a:cubicBezTo>
                          <a:pt x="34" y="68"/>
                          <a:pt x="34" y="67"/>
                          <a:pt x="35" y="67"/>
                        </a:cubicBezTo>
                        <a:lnTo>
                          <a:pt x="35"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9" name="Freeform 87">
                    <a:extLst>
                      <a:ext uri="{FF2B5EF4-FFF2-40B4-BE49-F238E27FC236}">
                        <a16:creationId xmlns:a16="http://schemas.microsoft.com/office/drawing/2014/main" id="{4991C031-8415-8807-E640-1BE072DC1DFD}"/>
                      </a:ext>
                    </a:extLst>
                  </p:cNvPr>
                  <p:cNvSpPr>
                    <a:spLocks/>
                  </p:cNvSpPr>
                  <p:nvPr/>
                </p:nvSpPr>
                <p:spPr bwMode="auto">
                  <a:xfrm>
                    <a:off x="7342188" y="3759200"/>
                    <a:ext cx="581025" cy="107950"/>
                  </a:xfrm>
                  <a:custGeom>
                    <a:avLst/>
                    <a:gdLst/>
                    <a:ahLst/>
                    <a:cxnLst>
                      <a:cxn ang="0">
                        <a:pos x="158" y="14"/>
                      </a:cxn>
                      <a:cxn ang="0">
                        <a:pos x="143" y="29"/>
                      </a:cxn>
                      <a:cxn ang="0">
                        <a:pos x="11" y="29"/>
                      </a:cxn>
                      <a:cxn ang="0">
                        <a:pos x="5" y="14"/>
                      </a:cxn>
                      <a:cxn ang="0">
                        <a:pos x="5" y="14"/>
                      </a:cxn>
                      <a:cxn ang="0">
                        <a:pos x="41" y="0"/>
                      </a:cxn>
                      <a:cxn ang="0">
                        <a:pos x="143" y="0"/>
                      </a:cxn>
                      <a:cxn ang="0">
                        <a:pos x="158" y="14"/>
                      </a:cxn>
                    </a:cxnLst>
                    <a:rect l="0" t="0" r="r" b="b"/>
                    <a:pathLst>
                      <a:path w="158" h="29">
                        <a:moveTo>
                          <a:pt x="158" y="14"/>
                        </a:moveTo>
                        <a:cubicBezTo>
                          <a:pt x="158" y="22"/>
                          <a:pt x="151" y="29"/>
                          <a:pt x="143" y="29"/>
                        </a:cubicBezTo>
                        <a:cubicBezTo>
                          <a:pt x="11" y="29"/>
                          <a:pt x="11" y="29"/>
                          <a:pt x="11" y="29"/>
                        </a:cubicBezTo>
                        <a:cubicBezTo>
                          <a:pt x="3" y="29"/>
                          <a:pt x="0" y="20"/>
                          <a:pt x="5" y="14"/>
                        </a:cubicBezTo>
                        <a:cubicBezTo>
                          <a:pt x="5" y="14"/>
                          <a:pt x="5" y="14"/>
                          <a:pt x="5" y="14"/>
                        </a:cubicBezTo>
                        <a:cubicBezTo>
                          <a:pt x="12" y="6"/>
                          <a:pt x="33" y="0"/>
                          <a:pt x="41" y="0"/>
                        </a:cubicBezTo>
                        <a:cubicBezTo>
                          <a:pt x="143" y="0"/>
                          <a:pt x="143" y="0"/>
                          <a:pt x="143" y="0"/>
                        </a:cubicBezTo>
                        <a:cubicBezTo>
                          <a:pt x="151" y="0"/>
                          <a:pt x="158" y="6"/>
                          <a:pt x="158"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0" name="Freeform 88">
                    <a:extLst>
                      <a:ext uri="{FF2B5EF4-FFF2-40B4-BE49-F238E27FC236}">
                        <a16:creationId xmlns:a16="http://schemas.microsoft.com/office/drawing/2014/main" id="{3CABE3B4-70DF-9465-B876-CC84712C20AD}"/>
                      </a:ext>
                    </a:extLst>
                  </p:cNvPr>
                  <p:cNvSpPr>
                    <a:spLocks/>
                  </p:cNvSpPr>
                  <p:nvPr/>
                </p:nvSpPr>
                <p:spPr bwMode="auto">
                  <a:xfrm>
                    <a:off x="74818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8" y="13"/>
                          <a:pt x="84"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1" name="Oval 89">
                    <a:extLst>
                      <a:ext uri="{FF2B5EF4-FFF2-40B4-BE49-F238E27FC236}">
                        <a16:creationId xmlns:a16="http://schemas.microsoft.com/office/drawing/2014/main" id="{96398176-2BED-E0B5-8F79-C475EA5A138D}"/>
                      </a:ext>
                    </a:extLst>
                  </p:cNvPr>
                  <p:cNvSpPr>
                    <a:spLocks noChangeArrowheads="1"/>
                  </p:cNvSpPr>
                  <p:nvPr/>
                </p:nvSpPr>
                <p:spPr bwMode="auto">
                  <a:xfrm>
                    <a:off x="7442200" y="3811588"/>
                    <a:ext cx="95250"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2" name="Freeform 90">
                    <a:extLst>
                      <a:ext uri="{FF2B5EF4-FFF2-40B4-BE49-F238E27FC236}">
                        <a16:creationId xmlns:a16="http://schemas.microsoft.com/office/drawing/2014/main" id="{EEBAB31F-86A5-42FE-97B4-5272C6D4851E}"/>
                      </a:ext>
                    </a:extLst>
                  </p:cNvPr>
                  <p:cNvSpPr>
                    <a:spLocks/>
                  </p:cNvSpPr>
                  <p:nvPr/>
                </p:nvSpPr>
                <p:spPr bwMode="auto">
                  <a:xfrm>
                    <a:off x="7518400" y="3673475"/>
                    <a:ext cx="349250" cy="82550"/>
                  </a:xfrm>
                  <a:custGeom>
                    <a:avLst/>
                    <a:gdLst/>
                    <a:ahLst/>
                    <a:cxnLst>
                      <a:cxn ang="0">
                        <a:pos x="95" y="22"/>
                      </a:cxn>
                      <a:cxn ang="0">
                        <a:pos x="47" y="0"/>
                      </a:cxn>
                      <a:cxn ang="0">
                        <a:pos x="0" y="22"/>
                      </a:cxn>
                      <a:cxn ang="0">
                        <a:pos x="95" y="22"/>
                      </a:cxn>
                    </a:cxnLst>
                    <a:rect l="0" t="0" r="r" b="b"/>
                    <a:pathLst>
                      <a:path w="95" h="22">
                        <a:moveTo>
                          <a:pt x="95" y="22"/>
                        </a:moveTo>
                        <a:cubicBezTo>
                          <a:pt x="94" y="11"/>
                          <a:pt x="73" y="0"/>
                          <a:pt x="47" y="0"/>
                        </a:cubicBezTo>
                        <a:cubicBezTo>
                          <a:pt x="24" y="1"/>
                          <a:pt x="1" y="11"/>
                          <a:pt x="0" y="22"/>
                        </a:cubicBezTo>
                        <a:lnTo>
                          <a:pt x="95"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3" name="Rectangle 91">
                    <a:extLst>
                      <a:ext uri="{FF2B5EF4-FFF2-40B4-BE49-F238E27FC236}">
                        <a16:creationId xmlns:a16="http://schemas.microsoft.com/office/drawing/2014/main" id="{235700E0-BAA6-93FC-724D-7799CA2FEEA5}"/>
                      </a:ext>
                    </a:extLst>
                  </p:cNvPr>
                  <p:cNvSpPr>
                    <a:spLocks noChangeArrowheads="1"/>
                  </p:cNvSpPr>
                  <p:nvPr/>
                </p:nvSpPr>
                <p:spPr bwMode="auto">
                  <a:xfrm>
                    <a:off x="7632700" y="3678238"/>
                    <a:ext cx="11113"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4" name="Rectangle 92">
                    <a:extLst>
                      <a:ext uri="{FF2B5EF4-FFF2-40B4-BE49-F238E27FC236}">
                        <a16:creationId xmlns:a16="http://schemas.microsoft.com/office/drawing/2014/main" id="{A99084DC-61AC-173B-BFE0-1E26995FAD8A}"/>
                      </a:ext>
                    </a:extLst>
                  </p:cNvPr>
                  <p:cNvSpPr>
                    <a:spLocks noChangeArrowheads="1"/>
                  </p:cNvSpPr>
                  <p:nvPr/>
                </p:nvSpPr>
                <p:spPr bwMode="auto">
                  <a:xfrm>
                    <a:off x="7794625" y="3684588"/>
                    <a:ext cx="11113"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5" name="Oval 93">
                    <a:extLst>
                      <a:ext uri="{FF2B5EF4-FFF2-40B4-BE49-F238E27FC236}">
                        <a16:creationId xmlns:a16="http://schemas.microsoft.com/office/drawing/2014/main" id="{1F609067-52FE-8650-A043-F5F4FE9CD9EA}"/>
                      </a:ext>
                    </a:extLst>
                  </p:cNvPr>
                  <p:cNvSpPr>
                    <a:spLocks noChangeArrowheads="1"/>
                  </p:cNvSpPr>
                  <p:nvPr/>
                </p:nvSpPr>
                <p:spPr bwMode="auto">
                  <a:xfrm>
                    <a:off x="7453313" y="3822700"/>
                    <a:ext cx="73025"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6" name="Oval 94">
                    <a:extLst>
                      <a:ext uri="{FF2B5EF4-FFF2-40B4-BE49-F238E27FC236}">
                        <a16:creationId xmlns:a16="http://schemas.microsoft.com/office/drawing/2014/main" id="{162A4BCE-4DF1-0355-90C8-8B98AE6C1DEF}"/>
                      </a:ext>
                    </a:extLst>
                  </p:cNvPr>
                  <p:cNvSpPr>
                    <a:spLocks noChangeArrowheads="1"/>
                  </p:cNvSpPr>
                  <p:nvPr/>
                </p:nvSpPr>
                <p:spPr bwMode="auto">
                  <a:xfrm>
                    <a:off x="7775575" y="3811588"/>
                    <a:ext cx="96838"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7" name="Oval 95">
                    <a:extLst>
                      <a:ext uri="{FF2B5EF4-FFF2-40B4-BE49-F238E27FC236}">
                        <a16:creationId xmlns:a16="http://schemas.microsoft.com/office/drawing/2014/main" id="{383DDEF1-8BAB-4F46-E84E-15466AED5D68}"/>
                      </a:ext>
                    </a:extLst>
                  </p:cNvPr>
                  <p:cNvSpPr>
                    <a:spLocks noChangeArrowheads="1"/>
                  </p:cNvSpPr>
                  <p:nvPr/>
                </p:nvSpPr>
                <p:spPr bwMode="auto">
                  <a:xfrm>
                    <a:off x="7786688" y="3822700"/>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8" name="Freeform 96">
                    <a:extLst>
                      <a:ext uri="{FF2B5EF4-FFF2-40B4-BE49-F238E27FC236}">
                        <a16:creationId xmlns:a16="http://schemas.microsoft.com/office/drawing/2014/main" id="{75222102-80C9-36BE-6F2F-5798467AF530}"/>
                      </a:ext>
                    </a:extLst>
                  </p:cNvPr>
                  <p:cNvSpPr>
                    <a:spLocks/>
                  </p:cNvSpPr>
                  <p:nvPr/>
                </p:nvSpPr>
                <p:spPr bwMode="auto">
                  <a:xfrm>
                    <a:off x="5475288" y="3759200"/>
                    <a:ext cx="576263" cy="107950"/>
                  </a:xfrm>
                  <a:custGeom>
                    <a:avLst/>
                    <a:gdLst/>
                    <a:ahLst/>
                    <a:cxnLst>
                      <a:cxn ang="0">
                        <a:pos x="157" y="14"/>
                      </a:cxn>
                      <a:cxn ang="0">
                        <a:pos x="143" y="29"/>
                      </a:cxn>
                      <a:cxn ang="0">
                        <a:pos x="11" y="29"/>
                      </a:cxn>
                      <a:cxn ang="0">
                        <a:pos x="4" y="14"/>
                      </a:cxn>
                      <a:cxn ang="0">
                        <a:pos x="4" y="14"/>
                      </a:cxn>
                      <a:cxn ang="0">
                        <a:pos x="40" y="0"/>
                      </a:cxn>
                      <a:cxn ang="0">
                        <a:pos x="143" y="0"/>
                      </a:cxn>
                      <a:cxn ang="0">
                        <a:pos x="157" y="14"/>
                      </a:cxn>
                    </a:cxnLst>
                    <a:rect l="0" t="0" r="r" b="b"/>
                    <a:pathLst>
                      <a:path w="157" h="29">
                        <a:moveTo>
                          <a:pt x="157" y="14"/>
                        </a:moveTo>
                        <a:cubicBezTo>
                          <a:pt x="157" y="22"/>
                          <a:pt x="151" y="29"/>
                          <a:pt x="143" y="29"/>
                        </a:cubicBezTo>
                        <a:cubicBezTo>
                          <a:pt x="11" y="29"/>
                          <a:pt x="11" y="29"/>
                          <a:pt x="11" y="29"/>
                        </a:cubicBezTo>
                        <a:cubicBezTo>
                          <a:pt x="3" y="29"/>
                          <a:pt x="0" y="20"/>
                          <a:pt x="4" y="14"/>
                        </a:cubicBezTo>
                        <a:cubicBezTo>
                          <a:pt x="4" y="14"/>
                          <a:pt x="4" y="14"/>
                          <a:pt x="4" y="14"/>
                        </a:cubicBezTo>
                        <a:cubicBezTo>
                          <a:pt x="11" y="6"/>
                          <a:pt x="32" y="0"/>
                          <a:pt x="40" y="0"/>
                        </a:cubicBezTo>
                        <a:cubicBezTo>
                          <a:pt x="143" y="0"/>
                          <a:pt x="143" y="0"/>
                          <a:pt x="143" y="0"/>
                        </a:cubicBezTo>
                        <a:cubicBezTo>
                          <a:pt x="151" y="0"/>
                          <a:pt x="157" y="6"/>
                          <a:pt x="157"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79" name="Freeform 97">
                    <a:extLst>
                      <a:ext uri="{FF2B5EF4-FFF2-40B4-BE49-F238E27FC236}">
                        <a16:creationId xmlns:a16="http://schemas.microsoft.com/office/drawing/2014/main" id="{CEFC31D8-9EEF-D705-E951-DCFE87A9A241}"/>
                      </a:ext>
                    </a:extLst>
                  </p:cNvPr>
                  <p:cNvSpPr>
                    <a:spLocks/>
                  </p:cNvSpPr>
                  <p:nvPr/>
                </p:nvSpPr>
                <p:spPr bwMode="auto">
                  <a:xfrm>
                    <a:off x="5614988" y="3659188"/>
                    <a:ext cx="396875" cy="100013"/>
                  </a:xfrm>
                  <a:custGeom>
                    <a:avLst/>
                    <a:gdLst/>
                    <a:ahLst/>
                    <a:cxnLst>
                      <a:cxn ang="0">
                        <a:pos x="108" y="27"/>
                      </a:cxn>
                      <a:cxn ang="0">
                        <a:pos x="54" y="1"/>
                      </a:cxn>
                      <a:cxn ang="0">
                        <a:pos x="0" y="27"/>
                      </a:cxn>
                      <a:cxn ang="0">
                        <a:pos x="108" y="27"/>
                      </a:cxn>
                    </a:cxnLst>
                    <a:rect l="0" t="0" r="r" b="b"/>
                    <a:pathLst>
                      <a:path w="108" h="27">
                        <a:moveTo>
                          <a:pt x="108" y="27"/>
                        </a:moveTo>
                        <a:cubicBezTo>
                          <a:pt x="107" y="13"/>
                          <a:pt x="83" y="0"/>
                          <a:pt x="54" y="1"/>
                        </a:cubicBezTo>
                        <a:cubicBezTo>
                          <a:pt x="34" y="2"/>
                          <a:pt x="7" y="14"/>
                          <a:pt x="0" y="27"/>
                        </a:cubicBezTo>
                        <a:lnTo>
                          <a:pt x="108"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0" name="Oval 98">
                    <a:extLst>
                      <a:ext uri="{FF2B5EF4-FFF2-40B4-BE49-F238E27FC236}">
                        <a16:creationId xmlns:a16="http://schemas.microsoft.com/office/drawing/2014/main" id="{C46E5C95-30B6-4E88-3E93-F9AD1FB83F4F}"/>
                      </a:ext>
                    </a:extLst>
                  </p:cNvPr>
                  <p:cNvSpPr>
                    <a:spLocks noChangeArrowheads="1"/>
                  </p:cNvSpPr>
                  <p:nvPr/>
                </p:nvSpPr>
                <p:spPr bwMode="auto">
                  <a:xfrm>
                    <a:off x="5573713"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1" name="Freeform 99">
                    <a:extLst>
                      <a:ext uri="{FF2B5EF4-FFF2-40B4-BE49-F238E27FC236}">
                        <a16:creationId xmlns:a16="http://schemas.microsoft.com/office/drawing/2014/main" id="{8B3A9BC5-2ACF-DE15-D086-8AFB3624E092}"/>
                      </a:ext>
                    </a:extLst>
                  </p:cNvPr>
                  <p:cNvSpPr>
                    <a:spLocks/>
                  </p:cNvSpPr>
                  <p:nvPr/>
                </p:nvSpPr>
                <p:spPr bwMode="auto">
                  <a:xfrm>
                    <a:off x="5651500" y="3673475"/>
                    <a:ext cx="346075" cy="82550"/>
                  </a:xfrm>
                  <a:custGeom>
                    <a:avLst/>
                    <a:gdLst/>
                    <a:ahLst/>
                    <a:cxnLst>
                      <a:cxn ang="0">
                        <a:pos x="94" y="22"/>
                      </a:cxn>
                      <a:cxn ang="0">
                        <a:pos x="47" y="0"/>
                      </a:cxn>
                      <a:cxn ang="0">
                        <a:pos x="0" y="22"/>
                      </a:cxn>
                      <a:cxn ang="0">
                        <a:pos x="94" y="22"/>
                      </a:cxn>
                    </a:cxnLst>
                    <a:rect l="0" t="0" r="r" b="b"/>
                    <a:pathLst>
                      <a:path w="94" h="22">
                        <a:moveTo>
                          <a:pt x="94" y="22"/>
                        </a:moveTo>
                        <a:cubicBezTo>
                          <a:pt x="94" y="11"/>
                          <a:pt x="73" y="0"/>
                          <a:pt x="47" y="0"/>
                        </a:cubicBezTo>
                        <a:cubicBezTo>
                          <a:pt x="24" y="1"/>
                          <a:pt x="0" y="11"/>
                          <a:pt x="0" y="22"/>
                        </a:cubicBezTo>
                        <a:lnTo>
                          <a:pt x="9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2" name="Rectangle 100">
                    <a:extLst>
                      <a:ext uri="{FF2B5EF4-FFF2-40B4-BE49-F238E27FC236}">
                        <a16:creationId xmlns:a16="http://schemas.microsoft.com/office/drawing/2014/main" id="{63B1C654-28CD-4FFE-2FFE-51A4FD9A69BF}"/>
                      </a:ext>
                    </a:extLst>
                  </p:cNvPr>
                  <p:cNvSpPr>
                    <a:spLocks noChangeArrowheads="1"/>
                  </p:cNvSpPr>
                  <p:nvPr/>
                </p:nvSpPr>
                <p:spPr bwMode="auto">
                  <a:xfrm>
                    <a:off x="5765800" y="3678238"/>
                    <a:ext cx="6350" cy="809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3" name="Rectangle 101">
                    <a:extLst>
                      <a:ext uri="{FF2B5EF4-FFF2-40B4-BE49-F238E27FC236}">
                        <a16:creationId xmlns:a16="http://schemas.microsoft.com/office/drawing/2014/main" id="{2187A8D8-C690-37AB-C511-338D42D53279}"/>
                      </a:ext>
                    </a:extLst>
                  </p:cNvPr>
                  <p:cNvSpPr>
                    <a:spLocks noChangeArrowheads="1"/>
                  </p:cNvSpPr>
                  <p:nvPr/>
                </p:nvSpPr>
                <p:spPr bwMode="auto">
                  <a:xfrm>
                    <a:off x="5926138" y="3684588"/>
                    <a:ext cx="7938" cy="825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4" name="Oval 102">
                    <a:extLst>
                      <a:ext uri="{FF2B5EF4-FFF2-40B4-BE49-F238E27FC236}">
                        <a16:creationId xmlns:a16="http://schemas.microsoft.com/office/drawing/2014/main" id="{D1164DC5-1E8E-097B-C0E0-44D73C110D74}"/>
                      </a:ext>
                    </a:extLst>
                  </p:cNvPr>
                  <p:cNvSpPr>
                    <a:spLocks noChangeArrowheads="1"/>
                  </p:cNvSpPr>
                  <p:nvPr/>
                </p:nvSpPr>
                <p:spPr bwMode="auto">
                  <a:xfrm>
                    <a:off x="5581650"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5" name="Oval 103">
                    <a:extLst>
                      <a:ext uri="{FF2B5EF4-FFF2-40B4-BE49-F238E27FC236}">
                        <a16:creationId xmlns:a16="http://schemas.microsoft.com/office/drawing/2014/main" id="{03F74F01-DD9C-289C-A49C-B28C2E1A8E72}"/>
                      </a:ext>
                    </a:extLst>
                  </p:cNvPr>
                  <p:cNvSpPr>
                    <a:spLocks noChangeArrowheads="1"/>
                  </p:cNvSpPr>
                  <p:nvPr/>
                </p:nvSpPr>
                <p:spPr bwMode="auto">
                  <a:xfrm>
                    <a:off x="5908675" y="3811588"/>
                    <a:ext cx="92075" cy="952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6" name="Oval 104">
                    <a:extLst>
                      <a:ext uri="{FF2B5EF4-FFF2-40B4-BE49-F238E27FC236}">
                        <a16:creationId xmlns:a16="http://schemas.microsoft.com/office/drawing/2014/main" id="{3FCAE35D-DD29-CC99-4263-E91845FA0FC9}"/>
                      </a:ext>
                    </a:extLst>
                  </p:cNvPr>
                  <p:cNvSpPr>
                    <a:spLocks noChangeArrowheads="1"/>
                  </p:cNvSpPr>
                  <p:nvPr/>
                </p:nvSpPr>
                <p:spPr bwMode="auto">
                  <a:xfrm>
                    <a:off x="5916613" y="3822700"/>
                    <a:ext cx="76200"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7" name="Freeform 105">
                    <a:extLst>
                      <a:ext uri="{FF2B5EF4-FFF2-40B4-BE49-F238E27FC236}">
                        <a16:creationId xmlns:a16="http://schemas.microsoft.com/office/drawing/2014/main" id="{A925EFC1-6B80-17E0-9FE4-20EC20C029AA}"/>
                      </a:ext>
                    </a:extLst>
                  </p:cNvPr>
                  <p:cNvSpPr>
                    <a:spLocks/>
                  </p:cNvSpPr>
                  <p:nvPr/>
                </p:nvSpPr>
                <p:spPr bwMode="auto">
                  <a:xfrm>
                    <a:off x="4668838" y="3408363"/>
                    <a:ext cx="681038" cy="501650"/>
                  </a:xfrm>
                  <a:custGeom>
                    <a:avLst/>
                    <a:gdLst/>
                    <a:ahLst/>
                    <a:cxnLst>
                      <a:cxn ang="0">
                        <a:pos x="185" y="136"/>
                      </a:cxn>
                      <a:cxn ang="0">
                        <a:pos x="82" y="0"/>
                      </a:cxn>
                      <a:cxn ang="0">
                        <a:pos x="0" y="38"/>
                      </a:cxn>
                      <a:cxn ang="0">
                        <a:pos x="7" y="136"/>
                      </a:cxn>
                      <a:cxn ang="0">
                        <a:pos x="185" y="136"/>
                      </a:cxn>
                    </a:cxnLst>
                    <a:rect l="0" t="0" r="r" b="b"/>
                    <a:pathLst>
                      <a:path w="185" h="136">
                        <a:moveTo>
                          <a:pt x="185" y="136"/>
                        </a:moveTo>
                        <a:cubicBezTo>
                          <a:pt x="156" y="97"/>
                          <a:pt x="82" y="0"/>
                          <a:pt x="82" y="0"/>
                        </a:cubicBezTo>
                        <a:cubicBezTo>
                          <a:pt x="0" y="38"/>
                          <a:pt x="0" y="38"/>
                          <a:pt x="0" y="38"/>
                        </a:cubicBezTo>
                        <a:cubicBezTo>
                          <a:pt x="7" y="136"/>
                          <a:pt x="7" y="136"/>
                          <a:pt x="7" y="136"/>
                        </a:cubicBezTo>
                        <a:lnTo>
                          <a:pt x="185"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8" name="Freeform 106">
                    <a:extLst>
                      <a:ext uri="{FF2B5EF4-FFF2-40B4-BE49-F238E27FC236}">
                        <a16:creationId xmlns:a16="http://schemas.microsoft.com/office/drawing/2014/main" id="{1F0BC035-7336-20DC-B501-127EB999CF27}"/>
                      </a:ext>
                    </a:extLst>
                  </p:cNvPr>
                  <p:cNvSpPr>
                    <a:spLocks/>
                  </p:cNvSpPr>
                  <p:nvPr/>
                </p:nvSpPr>
                <p:spPr bwMode="auto">
                  <a:xfrm>
                    <a:off x="4000500" y="2797175"/>
                    <a:ext cx="823913" cy="1112838"/>
                  </a:xfrm>
                  <a:custGeom>
                    <a:avLst/>
                    <a:gdLst/>
                    <a:ahLst/>
                    <a:cxnLst>
                      <a:cxn ang="0">
                        <a:pos x="519" y="701"/>
                      </a:cxn>
                      <a:cxn ang="0">
                        <a:pos x="273" y="0"/>
                      </a:cxn>
                      <a:cxn ang="0">
                        <a:pos x="37" y="459"/>
                      </a:cxn>
                      <a:cxn ang="0">
                        <a:pos x="0" y="701"/>
                      </a:cxn>
                      <a:cxn ang="0">
                        <a:pos x="519" y="701"/>
                      </a:cxn>
                    </a:cxnLst>
                    <a:rect l="0" t="0" r="r" b="b"/>
                    <a:pathLst>
                      <a:path w="519" h="701">
                        <a:moveTo>
                          <a:pt x="519" y="701"/>
                        </a:moveTo>
                        <a:lnTo>
                          <a:pt x="273" y="0"/>
                        </a:lnTo>
                        <a:lnTo>
                          <a:pt x="37" y="459"/>
                        </a:lnTo>
                        <a:lnTo>
                          <a:pt x="0" y="701"/>
                        </a:lnTo>
                        <a:lnTo>
                          <a:pt x="519" y="70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89" name="Freeform 107">
                    <a:extLst>
                      <a:ext uri="{FF2B5EF4-FFF2-40B4-BE49-F238E27FC236}">
                        <a16:creationId xmlns:a16="http://schemas.microsoft.com/office/drawing/2014/main" id="{18814149-EA3A-03DD-874C-125FE62AD37E}"/>
                      </a:ext>
                    </a:extLst>
                  </p:cNvPr>
                  <p:cNvSpPr>
                    <a:spLocks/>
                  </p:cNvSpPr>
                  <p:nvPr/>
                </p:nvSpPr>
                <p:spPr bwMode="auto">
                  <a:xfrm>
                    <a:off x="3305175" y="3260725"/>
                    <a:ext cx="1058863" cy="649288"/>
                  </a:xfrm>
                  <a:custGeom>
                    <a:avLst/>
                    <a:gdLst/>
                    <a:ahLst/>
                    <a:cxnLst>
                      <a:cxn ang="0">
                        <a:pos x="288" y="176"/>
                      </a:cxn>
                      <a:cxn ang="0">
                        <a:pos x="172" y="1"/>
                      </a:cxn>
                      <a:cxn ang="0">
                        <a:pos x="0" y="176"/>
                      </a:cxn>
                      <a:cxn ang="0">
                        <a:pos x="288" y="176"/>
                      </a:cxn>
                    </a:cxnLst>
                    <a:rect l="0" t="0" r="r" b="b"/>
                    <a:pathLst>
                      <a:path w="288" h="176">
                        <a:moveTo>
                          <a:pt x="288" y="176"/>
                        </a:moveTo>
                        <a:cubicBezTo>
                          <a:pt x="260" y="132"/>
                          <a:pt x="174" y="3"/>
                          <a:pt x="172" y="1"/>
                        </a:cubicBezTo>
                        <a:cubicBezTo>
                          <a:pt x="169" y="0"/>
                          <a:pt x="46" y="128"/>
                          <a:pt x="0" y="176"/>
                        </a:cubicBezTo>
                        <a:lnTo>
                          <a:pt x="288"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0" name="Freeform 108">
                    <a:extLst>
                      <a:ext uri="{FF2B5EF4-FFF2-40B4-BE49-F238E27FC236}">
                        <a16:creationId xmlns:a16="http://schemas.microsoft.com/office/drawing/2014/main" id="{D31F5D11-4FEB-F31C-53C7-13BD9DFE634E}"/>
                      </a:ext>
                    </a:extLst>
                  </p:cNvPr>
                  <p:cNvSpPr>
                    <a:spLocks/>
                  </p:cNvSpPr>
                  <p:nvPr/>
                </p:nvSpPr>
                <p:spPr bwMode="auto">
                  <a:xfrm>
                    <a:off x="3941763" y="3271838"/>
                    <a:ext cx="422275" cy="638175"/>
                  </a:xfrm>
                  <a:custGeom>
                    <a:avLst/>
                    <a:gdLst/>
                    <a:ahLst/>
                    <a:cxnLst>
                      <a:cxn ang="0">
                        <a:pos x="115" y="173"/>
                      </a:cxn>
                      <a:cxn ang="0">
                        <a:pos x="0" y="0"/>
                      </a:cxn>
                      <a:cxn ang="0">
                        <a:pos x="66" y="173"/>
                      </a:cxn>
                      <a:cxn ang="0">
                        <a:pos x="115" y="173"/>
                      </a:cxn>
                    </a:cxnLst>
                    <a:rect l="0" t="0" r="r" b="b"/>
                    <a:pathLst>
                      <a:path w="115" h="173">
                        <a:moveTo>
                          <a:pt x="115" y="173"/>
                        </a:moveTo>
                        <a:cubicBezTo>
                          <a:pt x="88" y="131"/>
                          <a:pt x="9" y="12"/>
                          <a:pt x="0" y="0"/>
                        </a:cubicBezTo>
                        <a:cubicBezTo>
                          <a:pt x="66" y="173"/>
                          <a:pt x="66" y="173"/>
                          <a:pt x="66" y="173"/>
                        </a:cubicBezTo>
                        <a:lnTo>
                          <a:pt x="115"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1" name="Freeform 109">
                    <a:extLst>
                      <a:ext uri="{FF2B5EF4-FFF2-40B4-BE49-F238E27FC236}">
                        <a16:creationId xmlns:a16="http://schemas.microsoft.com/office/drawing/2014/main" id="{0AE37F8C-124E-780D-8797-E2F8C414AE60}"/>
                      </a:ext>
                    </a:extLst>
                  </p:cNvPr>
                  <p:cNvSpPr>
                    <a:spLocks/>
                  </p:cNvSpPr>
                  <p:nvPr/>
                </p:nvSpPr>
                <p:spPr bwMode="auto">
                  <a:xfrm>
                    <a:off x="3779838" y="3263900"/>
                    <a:ext cx="265113" cy="250825"/>
                  </a:xfrm>
                  <a:custGeom>
                    <a:avLst/>
                    <a:gdLst/>
                    <a:ahLst/>
                    <a:cxnLst>
                      <a:cxn ang="0">
                        <a:pos x="100" y="0"/>
                      </a:cxn>
                      <a:cxn ang="0">
                        <a:pos x="0" y="93"/>
                      </a:cxn>
                      <a:cxn ang="0">
                        <a:pos x="56" y="79"/>
                      </a:cxn>
                      <a:cxn ang="0">
                        <a:pos x="60" y="116"/>
                      </a:cxn>
                      <a:cxn ang="0">
                        <a:pos x="86" y="81"/>
                      </a:cxn>
                      <a:cxn ang="0">
                        <a:pos x="100" y="102"/>
                      </a:cxn>
                      <a:cxn ang="0">
                        <a:pos x="132" y="158"/>
                      </a:cxn>
                      <a:cxn ang="0">
                        <a:pos x="116" y="95"/>
                      </a:cxn>
                      <a:cxn ang="0">
                        <a:pos x="139" y="121"/>
                      </a:cxn>
                      <a:cxn ang="0">
                        <a:pos x="134" y="79"/>
                      </a:cxn>
                      <a:cxn ang="0">
                        <a:pos x="167" y="98"/>
                      </a:cxn>
                      <a:cxn ang="0">
                        <a:pos x="100" y="0"/>
                      </a:cxn>
                    </a:cxnLst>
                    <a:rect l="0" t="0" r="r" b="b"/>
                    <a:pathLst>
                      <a:path w="167" h="158">
                        <a:moveTo>
                          <a:pt x="100" y="0"/>
                        </a:moveTo>
                        <a:lnTo>
                          <a:pt x="0" y="93"/>
                        </a:lnTo>
                        <a:lnTo>
                          <a:pt x="56" y="79"/>
                        </a:lnTo>
                        <a:lnTo>
                          <a:pt x="60" y="116"/>
                        </a:lnTo>
                        <a:lnTo>
                          <a:pt x="86" y="81"/>
                        </a:lnTo>
                        <a:lnTo>
                          <a:pt x="100" y="102"/>
                        </a:lnTo>
                        <a:lnTo>
                          <a:pt x="132" y="158"/>
                        </a:lnTo>
                        <a:lnTo>
                          <a:pt x="116" y="95"/>
                        </a:lnTo>
                        <a:lnTo>
                          <a:pt x="139" y="121"/>
                        </a:lnTo>
                        <a:lnTo>
                          <a:pt x="134" y="79"/>
                        </a:lnTo>
                        <a:lnTo>
                          <a:pt x="167" y="98"/>
                        </a:lnTo>
                        <a:lnTo>
                          <a:pt x="10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2" name="Freeform 110">
                    <a:extLst>
                      <a:ext uri="{FF2B5EF4-FFF2-40B4-BE49-F238E27FC236}">
                        <a16:creationId xmlns:a16="http://schemas.microsoft.com/office/drawing/2014/main" id="{6BFB52FF-B0D9-5DDE-1B35-549A03B4BD13}"/>
                      </a:ext>
                    </a:extLst>
                  </p:cNvPr>
                  <p:cNvSpPr>
                    <a:spLocks/>
                  </p:cNvSpPr>
                  <p:nvPr/>
                </p:nvSpPr>
                <p:spPr bwMode="auto">
                  <a:xfrm>
                    <a:off x="4433888" y="2808288"/>
                    <a:ext cx="390525" cy="1101725"/>
                  </a:xfrm>
                  <a:custGeom>
                    <a:avLst/>
                    <a:gdLst/>
                    <a:ahLst/>
                    <a:cxnLst>
                      <a:cxn ang="0">
                        <a:pos x="246" y="694"/>
                      </a:cxn>
                      <a:cxn ang="0">
                        <a:pos x="0" y="0"/>
                      </a:cxn>
                      <a:cxn ang="0">
                        <a:pos x="104" y="694"/>
                      </a:cxn>
                      <a:cxn ang="0">
                        <a:pos x="246" y="694"/>
                      </a:cxn>
                    </a:cxnLst>
                    <a:rect l="0" t="0" r="r" b="b"/>
                    <a:pathLst>
                      <a:path w="246" h="694">
                        <a:moveTo>
                          <a:pt x="246" y="694"/>
                        </a:moveTo>
                        <a:lnTo>
                          <a:pt x="0" y="0"/>
                        </a:lnTo>
                        <a:lnTo>
                          <a:pt x="104" y="694"/>
                        </a:lnTo>
                        <a:lnTo>
                          <a:pt x="246" y="6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3" name="Freeform 111">
                    <a:extLst>
                      <a:ext uri="{FF2B5EF4-FFF2-40B4-BE49-F238E27FC236}">
                        <a16:creationId xmlns:a16="http://schemas.microsoft.com/office/drawing/2014/main" id="{0FB7609D-1974-FCA8-DD88-3EB1FA16E7D7}"/>
                      </a:ext>
                    </a:extLst>
                  </p:cNvPr>
                  <p:cNvSpPr>
                    <a:spLocks/>
                  </p:cNvSpPr>
                  <p:nvPr/>
                </p:nvSpPr>
                <p:spPr bwMode="auto">
                  <a:xfrm>
                    <a:off x="4330700" y="2797175"/>
                    <a:ext cx="161925" cy="225425"/>
                  </a:xfrm>
                  <a:custGeom>
                    <a:avLst/>
                    <a:gdLst/>
                    <a:ahLst/>
                    <a:cxnLst>
                      <a:cxn ang="0">
                        <a:pos x="28" y="0"/>
                      </a:cxn>
                      <a:cxn ang="0">
                        <a:pos x="0" y="55"/>
                      </a:cxn>
                      <a:cxn ang="0">
                        <a:pos x="19" y="34"/>
                      </a:cxn>
                      <a:cxn ang="0">
                        <a:pos x="19" y="50"/>
                      </a:cxn>
                      <a:cxn ang="0">
                        <a:pos x="26" y="39"/>
                      </a:cxn>
                      <a:cxn ang="0">
                        <a:pos x="31" y="61"/>
                      </a:cxn>
                      <a:cxn ang="0">
                        <a:pos x="32" y="46"/>
                      </a:cxn>
                      <a:cxn ang="0">
                        <a:pos x="44" y="58"/>
                      </a:cxn>
                      <a:cxn ang="0">
                        <a:pos x="42" y="40"/>
                      </a:cxn>
                      <a:cxn ang="0">
                        <a:pos x="28" y="0"/>
                      </a:cxn>
                    </a:cxnLst>
                    <a:rect l="0" t="0" r="r" b="b"/>
                    <a:pathLst>
                      <a:path w="44" h="61">
                        <a:moveTo>
                          <a:pt x="28" y="0"/>
                        </a:moveTo>
                        <a:cubicBezTo>
                          <a:pt x="27" y="3"/>
                          <a:pt x="0" y="55"/>
                          <a:pt x="0" y="55"/>
                        </a:cubicBezTo>
                        <a:cubicBezTo>
                          <a:pt x="19" y="34"/>
                          <a:pt x="19" y="34"/>
                          <a:pt x="19" y="34"/>
                        </a:cubicBezTo>
                        <a:cubicBezTo>
                          <a:pt x="19" y="34"/>
                          <a:pt x="19" y="52"/>
                          <a:pt x="19" y="50"/>
                        </a:cubicBezTo>
                        <a:cubicBezTo>
                          <a:pt x="20" y="49"/>
                          <a:pt x="26" y="37"/>
                          <a:pt x="26" y="39"/>
                        </a:cubicBezTo>
                        <a:cubicBezTo>
                          <a:pt x="26" y="40"/>
                          <a:pt x="31" y="61"/>
                          <a:pt x="31" y="61"/>
                        </a:cubicBezTo>
                        <a:cubicBezTo>
                          <a:pt x="31" y="61"/>
                          <a:pt x="31" y="45"/>
                          <a:pt x="32" y="46"/>
                        </a:cubicBezTo>
                        <a:cubicBezTo>
                          <a:pt x="34" y="47"/>
                          <a:pt x="44" y="58"/>
                          <a:pt x="44" y="58"/>
                        </a:cubicBezTo>
                        <a:cubicBezTo>
                          <a:pt x="42" y="40"/>
                          <a:pt x="42" y="40"/>
                          <a:pt x="42" y="40"/>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4" name="Freeform 112">
                    <a:extLst>
                      <a:ext uri="{FF2B5EF4-FFF2-40B4-BE49-F238E27FC236}">
                        <a16:creationId xmlns:a16="http://schemas.microsoft.com/office/drawing/2014/main" id="{F1300A36-4D5A-8758-76AB-960E58E8792F}"/>
                      </a:ext>
                    </a:extLst>
                  </p:cNvPr>
                  <p:cNvSpPr>
                    <a:spLocks/>
                  </p:cNvSpPr>
                  <p:nvPr/>
                </p:nvSpPr>
                <p:spPr bwMode="auto">
                  <a:xfrm>
                    <a:off x="4978400" y="3414713"/>
                    <a:ext cx="371475" cy="495300"/>
                  </a:xfrm>
                  <a:custGeom>
                    <a:avLst/>
                    <a:gdLst/>
                    <a:ahLst/>
                    <a:cxnLst>
                      <a:cxn ang="0">
                        <a:pos x="101" y="134"/>
                      </a:cxn>
                      <a:cxn ang="0">
                        <a:pos x="0" y="0"/>
                      </a:cxn>
                      <a:cxn ang="0">
                        <a:pos x="47" y="134"/>
                      </a:cxn>
                      <a:cxn ang="0">
                        <a:pos x="101" y="134"/>
                      </a:cxn>
                    </a:cxnLst>
                    <a:rect l="0" t="0" r="r" b="b"/>
                    <a:pathLst>
                      <a:path w="101" h="134">
                        <a:moveTo>
                          <a:pt x="101" y="134"/>
                        </a:moveTo>
                        <a:cubicBezTo>
                          <a:pt x="75" y="99"/>
                          <a:pt x="11" y="15"/>
                          <a:pt x="0" y="0"/>
                        </a:cubicBezTo>
                        <a:cubicBezTo>
                          <a:pt x="47" y="134"/>
                          <a:pt x="47" y="134"/>
                          <a:pt x="47" y="134"/>
                        </a:cubicBezTo>
                        <a:lnTo>
                          <a:pt x="101" y="1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5" name="Freeform 113">
                    <a:extLst>
                      <a:ext uri="{FF2B5EF4-FFF2-40B4-BE49-F238E27FC236}">
                        <a16:creationId xmlns:a16="http://schemas.microsoft.com/office/drawing/2014/main" id="{D00F8614-7006-1EDB-E1C2-730CA55340D4}"/>
                      </a:ext>
                    </a:extLst>
                  </p:cNvPr>
                  <p:cNvSpPr>
                    <a:spLocks/>
                  </p:cNvSpPr>
                  <p:nvPr/>
                </p:nvSpPr>
                <p:spPr bwMode="auto">
                  <a:xfrm>
                    <a:off x="4816475" y="3408363"/>
                    <a:ext cx="223838" cy="166688"/>
                  </a:xfrm>
                  <a:custGeom>
                    <a:avLst/>
                    <a:gdLst/>
                    <a:ahLst/>
                    <a:cxnLst>
                      <a:cxn ang="0">
                        <a:pos x="42" y="0"/>
                      </a:cxn>
                      <a:cxn ang="0">
                        <a:pos x="0" y="20"/>
                      </a:cxn>
                      <a:cxn ang="0">
                        <a:pos x="26" y="15"/>
                      </a:cxn>
                      <a:cxn ang="0">
                        <a:pos x="24" y="26"/>
                      </a:cxn>
                      <a:cxn ang="0">
                        <a:pos x="36" y="17"/>
                      </a:cxn>
                      <a:cxn ang="0">
                        <a:pos x="37" y="28"/>
                      </a:cxn>
                      <a:cxn ang="0">
                        <a:pos x="44" y="20"/>
                      </a:cxn>
                      <a:cxn ang="0">
                        <a:pos x="54" y="45"/>
                      </a:cxn>
                      <a:cxn ang="0">
                        <a:pos x="53" y="23"/>
                      </a:cxn>
                      <a:cxn ang="0">
                        <a:pos x="61" y="31"/>
                      </a:cxn>
                      <a:cxn ang="0">
                        <a:pos x="54" y="14"/>
                      </a:cxn>
                      <a:cxn ang="0">
                        <a:pos x="42" y="0"/>
                      </a:cxn>
                    </a:cxnLst>
                    <a:rect l="0" t="0" r="r" b="b"/>
                    <a:pathLst>
                      <a:path w="61" h="45">
                        <a:moveTo>
                          <a:pt x="42" y="0"/>
                        </a:moveTo>
                        <a:cubicBezTo>
                          <a:pt x="42" y="1"/>
                          <a:pt x="0" y="20"/>
                          <a:pt x="0" y="20"/>
                        </a:cubicBezTo>
                        <a:cubicBezTo>
                          <a:pt x="26" y="15"/>
                          <a:pt x="26" y="15"/>
                          <a:pt x="26" y="15"/>
                        </a:cubicBezTo>
                        <a:cubicBezTo>
                          <a:pt x="26" y="15"/>
                          <a:pt x="22" y="26"/>
                          <a:pt x="24" y="26"/>
                        </a:cubicBezTo>
                        <a:cubicBezTo>
                          <a:pt x="26" y="25"/>
                          <a:pt x="36" y="17"/>
                          <a:pt x="36" y="17"/>
                        </a:cubicBezTo>
                        <a:cubicBezTo>
                          <a:pt x="37" y="28"/>
                          <a:pt x="37" y="28"/>
                          <a:pt x="37" y="28"/>
                        </a:cubicBezTo>
                        <a:cubicBezTo>
                          <a:pt x="44" y="20"/>
                          <a:pt x="44" y="20"/>
                          <a:pt x="44" y="20"/>
                        </a:cubicBezTo>
                        <a:cubicBezTo>
                          <a:pt x="54" y="45"/>
                          <a:pt x="54" y="45"/>
                          <a:pt x="54" y="45"/>
                        </a:cubicBezTo>
                        <a:cubicBezTo>
                          <a:pt x="53" y="23"/>
                          <a:pt x="53" y="23"/>
                          <a:pt x="53" y="23"/>
                        </a:cubicBezTo>
                        <a:cubicBezTo>
                          <a:pt x="61" y="31"/>
                          <a:pt x="61" y="31"/>
                          <a:pt x="61" y="31"/>
                        </a:cubicBezTo>
                        <a:cubicBezTo>
                          <a:pt x="54" y="14"/>
                          <a:pt x="54" y="14"/>
                          <a:pt x="54" y="14"/>
                        </a:cubicBezTo>
                        <a:lnTo>
                          <a:pt x="4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6" name="Rectangle 114">
                    <a:extLst>
                      <a:ext uri="{FF2B5EF4-FFF2-40B4-BE49-F238E27FC236}">
                        <a16:creationId xmlns:a16="http://schemas.microsoft.com/office/drawing/2014/main" id="{2C7E584C-914D-6886-8C36-4A685EDDDCC2}"/>
                      </a:ext>
                    </a:extLst>
                  </p:cNvPr>
                  <p:cNvSpPr>
                    <a:spLocks noChangeArrowheads="1"/>
                  </p:cNvSpPr>
                  <p:nvPr/>
                </p:nvSpPr>
                <p:spPr bwMode="auto">
                  <a:xfrm>
                    <a:off x="5360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7" name="Oval 115">
                    <a:extLst>
                      <a:ext uri="{FF2B5EF4-FFF2-40B4-BE49-F238E27FC236}">
                        <a16:creationId xmlns:a16="http://schemas.microsoft.com/office/drawing/2014/main" id="{2EBC89D5-F5C1-C257-2613-D399C718A681}"/>
                      </a:ext>
                    </a:extLst>
                  </p:cNvPr>
                  <p:cNvSpPr>
                    <a:spLocks noChangeArrowheads="1"/>
                  </p:cNvSpPr>
                  <p:nvPr/>
                </p:nvSpPr>
                <p:spPr bwMode="auto">
                  <a:xfrm>
                    <a:off x="5260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8" name="Freeform 116">
                    <a:extLst>
                      <a:ext uri="{FF2B5EF4-FFF2-40B4-BE49-F238E27FC236}">
                        <a16:creationId xmlns:a16="http://schemas.microsoft.com/office/drawing/2014/main" id="{5D3EECD4-2D50-9473-5378-AD851844C0B2}"/>
                      </a:ext>
                    </a:extLst>
                  </p:cNvPr>
                  <p:cNvSpPr>
                    <a:spLocks/>
                  </p:cNvSpPr>
                  <p:nvPr/>
                </p:nvSpPr>
                <p:spPr bwMode="auto">
                  <a:xfrm>
                    <a:off x="5260975" y="3452813"/>
                    <a:ext cx="103188" cy="214313"/>
                  </a:xfrm>
                  <a:custGeom>
                    <a:avLst/>
                    <a:gdLst/>
                    <a:ahLst/>
                    <a:cxnLst>
                      <a:cxn ang="0">
                        <a:pos x="28" y="0"/>
                      </a:cxn>
                      <a:cxn ang="0">
                        <a:pos x="0" y="29"/>
                      </a:cxn>
                      <a:cxn ang="0">
                        <a:pos x="28" y="58"/>
                      </a:cxn>
                      <a:cxn ang="0">
                        <a:pos x="28" y="0"/>
                      </a:cxn>
                    </a:cxnLst>
                    <a:rect l="0" t="0" r="r" b="b"/>
                    <a:pathLst>
                      <a:path w="28" h="58">
                        <a:moveTo>
                          <a:pt x="28" y="0"/>
                        </a:moveTo>
                        <a:cubicBezTo>
                          <a:pt x="13" y="0"/>
                          <a:pt x="0" y="13"/>
                          <a:pt x="0" y="29"/>
                        </a:cubicBezTo>
                        <a:cubicBezTo>
                          <a:pt x="0" y="45"/>
                          <a:pt x="13" y="58"/>
                          <a:pt x="28" y="58"/>
                        </a:cubicBez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99" name="Rectangle 117">
                    <a:extLst>
                      <a:ext uri="{FF2B5EF4-FFF2-40B4-BE49-F238E27FC236}">
                        <a16:creationId xmlns:a16="http://schemas.microsoft.com/office/drawing/2014/main" id="{9D267C37-86A9-05CF-0B58-D54A4AD6E218}"/>
                      </a:ext>
                    </a:extLst>
                  </p:cNvPr>
                  <p:cNvSpPr>
                    <a:spLocks noChangeArrowheads="1"/>
                  </p:cNvSpPr>
                  <p:nvPr/>
                </p:nvSpPr>
                <p:spPr bwMode="auto">
                  <a:xfrm>
                    <a:off x="1885950"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0" name="Freeform 118">
                    <a:extLst>
                      <a:ext uri="{FF2B5EF4-FFF2-40B4-BE49-F238E27FC236}">
                        <a16:creationId xmlns:a16="http://schemas.microsoft.com/office/drawing/2014/main" id="{5A5FBB82-4B3E-83CF-31EA-E80CD95580AB}"/>
                      </a:ext>
                    </a:extLst>
                  </p:cNvPr>
                  <p:cNvSpPr>
                    <a:spLocks/>
                  </p:cNvSpPr>
                  <p:nvPr/>
                </p:nvSpPr>
                <p:spPr bwMode="auto">
                  <a:xfrm>
                    <a:off x="1787525" y="3160713"/>
                    <a:ext cx="249238" cy="495300"/>
                  </a:xfrm>
                  <a:custGeom>
                    <a:avLst/>
                    <a:gdLst/>
                    <a:ahLst/>
                    <a:cxnLst>
                      <a:cxn ang="0">
                        <a:pos x="0" y="312"/>
                      </a:cxn>
                      <a:cxn ang="0">
                        <a:pos x="157" y="312"/>
                      </a:cxn>
                      <a:cxn ang="0">
                        <a:pos x="69" y="0"/>
                      </a:cxn>
                      <a:cxn ang="0">
                        <a:pos x="0" y="312"/>
                      </a:cxn>
                    </a:cxnLst>
                    <a:rect l="0" t="0" r="r" b="b"/>
                    <a:pathLst>
                      <a:path w="157" h="312">
                        <a:moveTo>
                          <a:pt x="0" y="312"/>
                        </a:moveTo>
                        <a:lnTo>
                          <a:pt x="157" y="312"/>
                        </a:lnTo>
                        <a:lnTo>
                          <a:pt x="69"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1" name="Freeform 119">
                    <a:extLst>
                      <a:ext uri="{FF2B5EF4-FFF2-40B4-BE49-F238E27FC236}">
                        <a16:creationId xmlns:a16="http://schemas.microsoft.com/office/drawing/2014/main" id="{6FCD4E31-99F4-B646-CE85-C168B15FF82F}"/>
                      </a:ext>
                    </a:extLst>
                  </p:cNvPr>
                  <p:cNvSpPr>
                    <a:spLocks/>
                  </p:cNvSpPr>
                  <p:nvPr/>
                </p:nvSpPr>
                <p:spPr bwMode="auto">
                  <a:xfrm>
                    <a:off x="1897063" y="3160713"/>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2" name="Rectangle 120">
                    <a:extLst>
                      <a:ext uri="{FF2B5EF4-FFF2-40B4-BE49-F238E27FC236}">
                        <a16:creationId xmlns:a16="http://schemas.microsoft.com/office/drawing/2014/main" id="{9BCDB390-4EF9-E65A-EE4F-0DEA1C2CE220}"/>
                      </a:ext>
                    </a:extLst>
                  </p:cNvPr>
                  <p:cNvSpPr>
                    <a:spLocks noChangeArrowheads="1"/>
                  </p:cNvSpPr>
                  <p:nvPr/>
                </p:nvSpPr>
                <p:spPr bwMode="auto">
                  <a:xfrm>
                    <a:off x="2147888" y="3629025"/>
                    <a:ext cx="25400" cy="280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3" name="Freeform 121">
                    <a:extLst>
                      <a:ext uri="{FF2B5EF4-FFF2-40B4-BE49-F238E27FC236}">
                        <a16:creationId xmlns:a16="http://schemas.microsoft.com/office/drawing/2014/main" id="{DDDAA8F2-D7E5-A2D9-7004-804BE294E1EA}"/>
                      </a:ext>
                    </a:extLst>
                  </p:cNvPr>
                  <p:cNvSpPr>
                    <a:spLocks/>
                  </p:cNvSpPr>
                  <p:nvPr/>
                </p:nvSpPr>
                <p:spPr bwMode="auto">
                  <a:xfrm>
                    <a:off x="2047875" y="3163888"/>
                    <a:ext cx="250825" cy="495300"/>
                  </a:xfrm>
                  <a:custGeom>
                    <a:avLst/>
                    <a:gdLst/>
                    <a:ahLst/>
                    <a:cxnLst>
                      <a:cxn ang="0">
                        <a:pos x="0" y="312"/>
                      </a:cxn>
                      <a:cxn ang="0">
                        <a:pos x="158" y="312"/>
                      </a:cxn>
                      <a:cxn ang="0">
                        <a:pos x="70" y="0"/>
                      </a:cxn>
                      <a:cxn ang="0">
                        <a:pos x="0" y="312"/>
                      </a:cxn>
                    </a:cxnLst>
                    <a:rect l="0" t="0" r="r" b="b"/>
                    <a:pathLst>
                      <a:path w="158" h="312">
                        <a:moveTo>
                          <a:pt x="0" y="312"/>
                        </a:moveTo>
                        <a:lnTo>
                          <a:pt x="158" y="312"/>
                        </a:lnTo>
                        <a:lnTo>
                          <a:pt x="70" y="0"/>
                        </a:lnTo>
                        <a:lnTo>
                          <a:pt x="0" y="3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4" name="Freeform 122">
                    <a:extLst>
                      <a:ext uri="{FF2B5EF4-FFF2-40B4-BE49-F238E27FC236}">
                        <a16:creationId xmlns:a16="http://schemas.microsoft.com/office/drawing/2014/main" id="{EF88B491-938A-73E8-4F06-9DD136A746AB}"/>
                      </a:ext>
                    </a:extLst>
                  </p:cNvPr>
                  <p:cNvSpPr>
                    <a:spLocks/>
                  </p:cNvSpPr>
                  <p:nvPr/>
                </p:nvSpPr>
                <p:spPr bwMode="auto">
                  <a:xfrm>
                    <a:off x="2159000" y="3163888"/>
                    <a:ext cx="139700" cy="495300"/>
                  </a:xfrm>
                  <a:custGeom>
                    <a:avLst/>
                    <a:gdLst/>
                    <a:ahLst/>
                    <a:cxnLst>
                      <a:cxn ang="0">
                        <a:pos x="0" y="0"/>
                      </a:cxn>
                      <a:cxn ang="0">
                        <a:pos x="0" y="312"/>
                      </a:cxn>
                      <a:cxn ang="0">
                        <a:pos x="88" y="312"/>
                      </a:cxn>
                      <a:cxn ang="0">
                        <a:pos x="0" y="0"/>
                      </a:cxn>
                    </a:cxnLst>
                    <a:rect l="0" t="0" r="r" b="b"/>
                    <a:pathLst>
                      <a:path w="88" h="312">
                        <a:moveTo>
                          <a:pt x="0" y="0"/>
                        </a:moveTo>
                        <a:lnTo>
                          <a:pt x="0" y="312"/>
                        </a:lnTo>
                        <a:lnTo>
                          <a:pt x="88"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5" name="Rectangle 123">
                    <a:extLst>
                      <a:ext uri="{FF2B5EF4-FFF2-40B4-BE49-F238E27FC236}">
                        <a16:creationId xmlns:a16="http://schemas.microsoft.com/office/drawing/2014/main" id="{5B29499F-6276-12A0-9568-5F66868B3951}"/>
                      </a:ext>
                    </a:extLst>
                  </p:cNvPr>
                  <p:cNvSpPr>
                    <a:spLocks noChangeArrowheads="1"/>
                  </p:cNvSpPr>
                  <p:nvPr/>
                </p:nvSpPr>
                <p:spPr bwMode="auto">
                  <a:xfrm>
                    <a:off x="3584575" y="3644900"/>
                    <a:ext cx="22225"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6" name="Oval 124">
                    <a:extLst>
                      <a:ext uri="{FF2B5EF4-FFF2-40B4-BE49-F238E27FC236}">
                        <a16:creationId xmlns:a16="http://schemas.microsoft.com/office/drawing/2014/main" id="{81BC2445-2F55-BB7C-B01B-AAC5B9CA65C7}"/>
                      </a:ext>
                    </a:extLst>
                  </p:cNvPr>
                  <p:cNvSpPr>
                    <a:spLocks noChangeArrowheads="1"/>
                  </p:cNvSpPr>
                  <p:nvPr/>
                </p:nvSpPr>
                <p:spPr bwMode="auto">
                  <a:xfrm>
                    <a:off x="3486150"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7" name="Rectangle 125">
                    <a:extLst>
                      <a:ext uri="{FF2B5EF4-FFF2-40B4-BE49-F238E27FC236}">
                        <a16:creationId xmlns:a16="http://schemas.microsoft.com/office/drawing/2014/main" id="{BA86F3C4-3E61-25BF-87C2-56A32D54BEA8}"/>
                      </a:ext>
                    </a:extLst>
                  </p:cNvPr>
                  <p:cNvSpPr>
                    <a:spLocks noChangeArrowheads="1"/>
                  </p:cNvSpPr>
                  <p:nvPr/>
                </p:nvSpPr>
                <p:spPr bwMode="auto">
                  <a:xfrm>
                    <a:off x="4367213" y="3644900"/>
                    <a:ext cx="19050"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8" name="Oval 126">
                    <a:extLst>
                      <a:ext uri="{FF2B5EF4-FFF2-40B4-BE49-F238E27FC236}">
                        <a16:creationId xmlns:a16="http://schemas.microsoft.com/office/drawing/2014/main" id="{560BAD7F-E70E-89E6-1ED5-F979EF2059C4}"/>
                      </a:ext>
                    </a:extLst>
                  </p:cNvPr>
                  <p:cNvSpPr>
                    <a:spLocks noChangeArrowheads="1"/>
                  </p:cNvSpPr>
                  <p:nvPr/>
                </p:nvSpPr>
                <p:spPr bwMode="auto">
                  <a:xfrm>
                    <a:off x="4268788" y="3452813"/>
                    <a:ext cx="212725"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09" name="Rectangle 127">
                    <a:extLst>
                      <a:ext uri="{FF2B5EF4-FFF2-40B4-BE49-F238E27FC236}">
                        <a16:creationId xmlns:a16="http://schemas.microsoft.com/office/drawing/2014/main" id="{1B98FC40-5088-F49A-C5C4-4C83666969F8}"/>
                      </a:ext>
                    </a:extLst>
                  </p:cNvPr>
                  <p:cNvSpPr>
                    <a:spLocks noChangeArrowheads="1"/>
                  </p:cNvSpPr>
                  <p:nvPr/>
                </p:nvSpPr>
                <p:spPr bwMode="auto">
                  <a:xfrm>
                    <a:off x="3963988" y="3644900"/>
                    <a:ext cx="17463" cy="2651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0" name="Oval 128">
                    <a:extLst>
                      <a:ext uri="{FF2B5EF4-FFF2-40B4-BE49-F238E27FC236}">
                        <a16:creationId xmlns:a16="http://schemas.microsoft.com/office/drawing/2014/main" id="{4AEF2DE2-72E1-E658-FDA2-63B0E8252801}"/>
                      </a:ext>
                    </a:extLst>
                  </p:cNvPr>
                  <p:cNvSpPr>
                    <a:spLocks noChangeArrowheads="1"/>
                  </p:cNvSpPr>
                  <p:nvPr/>
                </p:nvSpPr>
                <p:spPr bwMode="auto">
                  <a:xfrm>
                    <a:off x="3863975" y="3452813"/>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1" name="Rectangle 129">
                    <a:extLst>
                      <a:ext uri="{FF2B5EF4-FFF2-40B4-BE49-F238E27FC236}">
                        <a16:creationId xmlns:a16="http://schemas.microsoft.com/office/drawing/2014/main" id="{141DE398-250E-96D3-4C32-39E826BF0EBD}"/>
                      </a:ext>
                    </a:extLst>
                  </p:cNvPr>
                  <p:cNvSpPr>
                    <a:spLocks noChangeArrowheads="1"/>
                  </p:cNvSpPr>
                  <p:nvPr/>
                </p:nvSpPr>
                <p:spPr bwMode="auto">
                  <a:xfrm>
                    <a:off x="2279650" y="3748088"/>
                    <a:ext cx="863600" cy="161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2" name="Freeform 130">
                    <a:extLst>
                      <a:ext uri="{FF2B5EF4-FFF2-40B4-BE49-F238E27FC236}">
                        <a16:creationId xmlns:a16="http://schemas.microsoft.com/office/drawing/2014/main" id="{F4B0E777-4CDC-ED7C-00B2-DC6F02EC2AA3}"/>
                      </a:ext>
                    </a:extLst>
                  </p:cNvPr>
                  <p:cNvSpPr>
                    <a:spLocks/>
                  </p:cNvSpPr>
                  <p:nvPr/>
                </p:nvSpPr>
                <p:spPr bwMode="auto">
                  <a:xfrm>
                    <a:off x="2139950" y="3238500"/>
                    <a:ext cx="1158875" cy="509588"/>
                  </a:xfrm>
                  <a:custGeom>
                    <a:avLst/>
                    <a:gdLst/>
                    <a:ahLst/>
                    <a:cxnLst>
                      <a:cxn ang="0">
                        <a:pos x="730" y="321"/>
                      </a:cxn>
                      <a:cxn ang="0">
                        <a:pos x="0" y="321"/>
                      </a:cxn>
                      <a:cxn ang="0">
                        <a:pos x="357" y="0"/>
                      </a:cxn>
                      <a:cxn ang="0">
                        <a:pos x="730" y="321"/>
                      </a:cxn>
                    </a:cxnLst>
                    <a:rect l="0" t="0" r="r" b="b"/>
                    <a:pathLst>
                      <a:path w="730" h="321">
                        <a:moveTo>
                          <a:pt x="730" y="321"/>
                        </a:moveTo>
                        <a:lnTo>
                          <a:pt x="0" y="321"/>
                        </a:lnTo>
                        <a:lnTo>
                          <a:pt x="357" y="0"/>
                        </a:lnTo>
                        <a:lnTo>
                          <a:pt x="730" y="3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3" name="Rectangle 131">
                    <a:extLst>
                      <a:ext uri="{FF2B5EF4-FFF2-40B4-BE49-F238E27FC236}">
                        <a16:creationId xmlns:a16="http://schemas.microsoft.com/office/drawing/2014/main" id="{FCB8829A-3EB2-16EE-2AD2-11E6B962D491}"/>
                      </a:ext>
                    </a:extLst>
                  </p:cNvPr>
                  <p:cNvSpPr>
                    <a:spLocks noChangeArrowheads="1"/>
                  </p:cNvSpPr>
                  <p:nvPr/>
                </p:nvSpPr>
                <p:spPr bwMode="auto">
                  <a:xfrm>
                    <a:off x="3228975"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4" name="Rectangle 132">
                    <a:extLst>
                      <a:ext uri="{FF2B5EF4-FFF2-40B4-BE49-F238E27FC236}">
                        <a16:creationId xmlns:a16="http://schemas.microsoft.com/office/drawing/2014/main" id="{EA42641B-376C-CD73-46E5-4FFE61343EED}"/>
                      </a:ext>
                    </a:extLst>
                  </p:cNvPr>
                  <p:cNvSpPr>
                    <a:spLocks noChangeArrowheads="1"/>
                  </p:cNvSpPr>
                  <p:nvPr/>
                </p:nvSpPr>
                <p:spPr bwMode="auto">
                  <a:xfrm>
                    <a:off x="3143250" y="3825875"/>
                    <a:ext cx="1430338" cy="190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5" name="Rectangle 133">
                    <a:extLst>
                      <a:ext uri="{FF2B5EF4-FFF2-40B4-BE49-F238E27FC236}">
                        <a16:creationId xmlns:a16="http://schemas.microsoft.com/office/drawing/2014/main" id="{01FFC3F7-FDF8-64F4-CE6A-7ACFFB37DE66}"/>
                      </a:ext>
                    </a:extLst>
                  </p:cNvPr>
                  <p:cNvSpPr>
                    <a:spLocks noChangeArrowheads="1"/>
                  </p:cNvSpPr>
                  <p:nvPr/>
                </p:nvSpPr>
                <p:spPr bwMode="auto">
                  <a:xfrm>
                    <a:off x="3143250" y="3867150"/>
                    <a:ext cx="1430338" cy="142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6" name="Rectangle 134">
                    <a:extLst>
                      <a:ext uri="{FF2B5EF4-FFF2-40B4-BE49-F238E27FC236}">
                        <a16:creationId xmlns:a16="http://schemas.microsoft.com/office/drawing/2014/main" id="{F3A50FD6-6AA9-31D2-B247-42F33A870C9F}"/>
                      </a:ext>
                    </a:extLst>
                  </p:cNvPr>
                  <p:cNvSpPr>
                    <a:spLocks noChangeArrowheads="1"/>
                  </p:cNvSpPr>
                  <p:nvPr/>
                </p:nvSpPr>
                <p:spPr bwMode="auto">
                  <a:xfrm>
                    <a:off x="3143250" y="3903663"/>
                    <a:ext cx="1430338" cy="63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7" name="Rectangle 135">
                    <a:extLst>
                      <a:ext uri="{FF2B5EF4-FFF2-40B4-BE49-F238E27FC236}">
                        <a16:creationId xmlns:a16="http://schemas.microsoft.com/office/drawing/2014/main" id="{54B4B507-D6A1-6D56-C96E-775886E21EAF}"/>
                      </a:ext>
                    </a:extLst>
                  </p:cNvPr>
                  <p:cNvSpPr>
                    <a:spLocks noChangeArrowheads="1"/>
                  </p:cNvSpPr>
                  <p:nvPr/>
                </p:nvSpPr>
                <p:spPr bwMode="auto">
                  <a:xfrm>
                    <a:off x="33385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8" name="Rectangle 136">
                    <a:extLst>
                      <a:ext uri="{FF2B5EF4-FFF2-40B4-BE49-F238E27FC236}">
                        <a16:creationId xmlns:a16="http://schemas.microsoft.com/office/drawing/2014/main" id="{E836913F-9CEA-EB83-971F-A972AC2F75B7}"/>
                      </a:ext>
                    </a:extLst>
                  </p:cNvPr>
                  <p:cNvSpPr>
                    <a:spLocks noChangeArrowheads="1"/>
                  </p:cNvSpPr>
                  <p:nvPr/>
                </p:nvSpPr>
                <p:spPr bwMode="auto">
                  <a:xfrm>
                    <a:off x="34559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19" name="Rectangle 137">
                    <a:extLst>
                      <a:ext uri="{FF2B5EF4-FFF2-40B4-BE49-F238E27FC236}">
                        <a16:creationId xmlns:a16="http://schemas.microsoft.com/office/drawing/2014/main" id="{E5686FC2-5563-9A1D-E441-1B5198FAB58A}"/>
                      </a:ext>
                    </a:extLst>
                  </p:cNvPr>
                  <p:cNvSpPr>
                    <a:spLocks noChangeArrowheads="1"/>
                  </p:cNvSpPr>
                  <p:nvPr/>
                </p:nvSpPr>
                <p:spPr bwMode="auto">
                  <a:xfrm>
                    <a:off x="35671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0" name="Rectangle 138">
                    <a:extLst>
                      <a:ext uri="{FF2B5EF4-FFF2-40B4-BE49-F238E27FC236}">
                        <a16:creationId xmlns:a16="http://schemas.microsoft.com/office/drawing/2014/main" id="{8D577BA1-18A7-5D86-1B7E-62333DDF9CA6}"/>
                      </a:ext>
                    </a:extLst>
                  </p:cNvPr>
                  <p:cNvSpPr>
                    <a:spLocks noChangeArrowheads="1"/>
                  </p:cNvSpPr>
                  <p:nvPr/>
                </p:nvSpPr>
                <p:spPr bwMode="auto">
                  <a:xfrm>
                    <a:off x="3709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1" name="Rectangle 139">
                    <a:extLst>
                      <a:ext uri="{FF2B5EF4-FFF2-40B4-BE49-F238E27FC236}">
                        <a16:creationId xmlns:a16="http://schemas.microsoft.com/office/drawing/2014/main" id="{D64B9293-F51A-BDE9-12BB-A6F76947504C}"/>
                      </a:ext>
                    </a:extLst>
                  </p:cNvPr>
                  <p:cNvSpPr>
                    <a:spLocks noChangeArrowheads="1"/>
                  </p:cNvSpPr>
                  <p:nvPr/>
                </p:nvSpPr>
                <p:spPr bwMode="auto">
                  <a:xfrm>
                    <a:off x="3824288"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2" name="Rectangle 140">
                    <a:extLst>
                      <a:ext uri="{FF2B5EF4-FFF2-40B4-BE49-F238E27FC236}">
                        <a16:creationId xmlns:a16="http://schemas.microsoft.com/office/drawing/2014/main" id="{EB05203B-F605-DD33-CA1D-47409C05FE44}"/>
                      </a:ext>
                    </a:extLst>
                  </p:cNvPr>
                  <p:cNvSpPr>
                    <a:spLocks noChangeArrowheads="1"/>
                  </p:cNvSpPr>
                  <p:nvPr/>
                </p:nvSpPr>
                <p:spPr bwMode="auto">
                  <a:xfrm>
                    <a:off x="3911600"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3" name="Rectangle 141">
                    <a:extLst>
                      <a:ext uri="{FF2B5EF4-FFF2-40B4-BE49-F238E27FC236}">
                        <a16:creationId xmlns:a16="http://schemas.microsoft.com/office/drawing/2014/main" id="{E186C933-F0D4-B146-A443-8582E0A6879E}"/>
                      </a:ext>
                    </a:extLst>
                  </p:cNvPr>
                  <p:cNvSpPr>
                    <a:spLocks noChangeArrowheads="1"/>
                  </p:cNvSpPr>
                  <p:nvPr/>
                </p:nvSpPr>
                <p:spPr bwMode="auto">
                  <a:xfrm>
                    <a:off x="4022725"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4" name="Rectangle 142">
                    <a:extLst>
                      <a:ext uri="{FF2B5EF4-FFF2-40B4-BE49-F238E27FC236}">
                        <a16:creationId xmlns:a16="http://schemas.microsoft.com/office/drawing/2014/main" id="{34CC6D04-7D92-FBE3-0A18-0309B67B1FC7}"/>
                      </a:ext>
                    </a:extLst>
                  </p:cNvPr>
                  <p:cNvSpPr>
                    <a:spLocks noChangeArrowheads="1"/>
                  </p:cNvSpPr>
                  <p:nvPr/>
                </p:nvSpPr>
                <p:spPr bwMode="auto">
                  <a:xfrm>
                    <a:off x="410686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5" name="Rectangle 143">
                    <a:extLst>
                      <a:ext uri="{FF2B5EF4-FFF2-40B4-BE49-F238E27FC236}">
                        <a16:creationId xmlns:a16="http://schemas.microsoft.com/office/drawing/2014/main" id="{A54B97FA-B389-EB87-6735-B27C031059A8}"/>
                      </a:ext>
                    </a:extLst>
                  </p:cNvPr>
                  <p:cNvSpPr>
                    <a:spLocks noChangeArrowheads="1"/>
                  </p:cNvSpPr>
                  <p:nvPr/>
                </p:nvSpPr>
                <p:spPr bwMode="auto">
                  <a:xfrm>
                    <a:off x="4217988"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6" name="Rectangle 144">
                    <a:extLst>
                      <a:ext uri="{FF2B5EF4-FFF2-40B4-BE49-F238E27FC236}">
                        <a16:creationId xmlns:a16="http://schemas.microsoft.com/office/drawing/2014/main" id="{850C742F-5620-F0B6-C270-0E6D660A5368}"/>
                      </a:ext>
                    </a:extLst>
                  </p:cNvPr>
                  <p:cNvSpPr>
                    <a:spLocks noChangeArrowheads="1"/>
                  </p:cNvSpPr>
                  <p:nvPr/>
                </p:nvSpPr>
                <p:spPr bwMode="auto">
                  <a:xfrm>
                    <a:off x="4316413" y="3803650"/>
                    <a:ext cx="19050"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7" name="Rectangle 145">
                    <a:extLst>
                      <a:ext uri="{FF2B5EF4-FFF2-40B4-BE49-F238E27FC236}">
                        <a16:creationId xmlns:a16="http://schemas.microsoft.com/office/drawing/2014/main" id="{F491E7A9-1832-0671-5F3D-7CFCF014AF7E}"/>
                      </a:ext>
                    </a:extLst>
                  </p:cNvPr>
                  <p:cNvSpPr>
                    <a:spLocks noChangeArrowheads="1"/>
                  </p:cNvSpPr>
                  <p:nvPr/>
                </p:nvSpPr>
                <p:spPr bwMode="auto">
                  <a:xfrm>
                    <a:off x="4430713" y="3803650"/>
                    <a:ext cx="14288"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8" name="Rectangle 146">
                    <a:extLst>
                      <a:ext uri="{FF2B5EF4-FFF2-40B4-BE49-F238E27FC236}">
                        <a16:creationId xmlns:a16="http://schemas.microsoft.com/office/drawing/2014/main" id="{0748D776-2FFB-995C-0487-B04198D470EE}"/>
                      </a:ext>
                    </a:extLst>
                  </p:cNvPr>
                  <p:cNvSpPr>
                    <a:spLocks noChangeArrowheads="1"/>
                  </p:cNvSpPr>
                  <p:nvPr/>
                </p:nvSpPr>
                <p:spPr bwMode="auto">
                  <a:xfrm>
                    <a:off x="4545013" y="3803650"/>
                    <a:ext cx="17463" cy="1063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29" name="Rectangle 147">
                    <a:extLst>
                      <a:ext uri="{FF2B5EF4-FFF2-40B4-BE49-F238E27FC236}">
                        <a16:creationId xmlns:a16="http://schemas.microsoft.com/office/drawing/2014/main" id="{CE8CC2D6-D8E7-2927-5E77-FE0E70B240F3}"/>
                      </a:ext>
                    </a:extLst>
                  </p:cNvPr>
                  <p:cNvSpPr>
                    <a:spLocks noChangeArrowheads="1"/>
                  </p:cNvSpPr>
                  <p:nvPr/>
                </p:nvSpPr>
                <p:spPr bwMode="auto">
                  <a:xfrm>
                    <a:off x="2312988" y="3789363"/>
                    <a:ext cx="146050"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0" name="Rectangle 148">
                    <a:extLst>
                      <a:ext uri="{FF2B5EF4-FFF2-40B4-BE49-F238E27FC236}">
                        <a16:creationId xmlns:a16="http://schemas.microsoft.com/office/drawing/2014/main" id="{CD3F1776-826A-A85C-10A2-D44CF3A0A800}"/>
                      </a:ext>
                    </a:extLst>
                  </p:cNvPr>
                  <p:cNvSpPr>
                    <a:spLocks noChangeArrowheads="1"/>
                  </p:cNvSpPr>
                  <p:nvPr/>
                </p:nvSpPr>
                <p:spPr bwMode="auto">
                  <a:xfrm>
                    <a:off x="2643188" y="3836988"/>
                    <a:ext cx="150813" cy="730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1" name="Rectangle 149">
                    <a:extLst>
                      <a:ext uri="{FF2B5EF4-FFF2-40B4-BE49-F238E27FC236}">
                        <a16:creationId xmlns:a16="http://schemas.microsoft.com/office/drawing/2014/main" id="{8CF20444-E59C-2B3F-4454-1572D24A65D8}"/>
                      </a:ext>
                    </a:extLst>
                  </p:cNvPr>
                  <p:cNvSpPr>
                    <a:spLocks noChangeArrowheads="1"/>
                  </p:cNvSpPr>
                  <p:nvPr/>
                </p:nvSpPr>
                <p:spPr bwMode="auto">
                  <a:xfrm>
                    <a:off x="2947988" y="3789363"/>
                    <a:ext cx="150813" cy="619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2" name="Freeform 150">
                    <a:extLst>
                      <a:ext uri="{FF2B5EF4-FFF2-40B4-BE49-F238E27FC236}">
                        <a16:creationId xmlns:a16="http://schemas.microsoft.com/office/drawing/2014/main" id="{CB6B7577-768A-A50B-F1DD-A2E2915998F7}"/>
                      </a:ext>
                    </a:extLst>
                  </p:cNvPr>
                  <p:cNvSpPr>
                    <a:spLocks/>
                  </p:cNvSpPr>
                  <p:nvPr/>
                </p:nvSpPr>
                <p:spPr bwMode="auto">
                  <a:xfrm>
                    <a:off x="2720975" y="3252788"/>
                    <a:ext cx="577850" cy="495300"/>
                  </a:xfrm>
                  <a:custGeom>
                    <a:avLst/>
                    <a:gdLst/>
                    <a:ahLst/>
                    <a:cxnLst>
                      <a:cxn ang="0">
                        <a:pos x="0" y="0"/>
                      </a:cxn>
                      <a:cxn ang="0">
                        <a:pos x="181" y="312"/>
                      </a:cxn>
                      <a:cxn ang="0">
                        <a:pos x="364" y="312"/>
                      </a:cxn>
                      <a:cxn ang="0">
                        <a:pos x="0" y="0"/>
                      </a:cxn>
                    </a:cxnLst>
                    <a:rect l="0" t="0" r="r" b="b"/>
                    <a:pathLst>
                      <a:path w="364" h="312">
                        <a:moveTo>
                          <a:pt x="0" y="0"/>
                        </a:moveTo>
                        <a:lnTo>
                          <a:pt x="181" y="312"/>
                        </a:lnTo>
                        <a:lnTo>
                          <a:pt x="364" y="312"/>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3" name="Freeform 151">
                    <a:extLst>
                      <a:ext uri="{FF2B5EF4-FFF2-40B4-BE49-F238E27FC236}">
                        <a16:creationId xmlns:a16="http://schemas.microsoft.com/office/drawing/2014/main" id="{EDFD6DE0-DAE3-B1AA-2608-E26D2AE35404}"/>
                      </a:ext>
                    </a:extLst>
                  </p:cNvPr>
                  <p:cNvSpPr>
                    <a:spLocks/>
                  </p:cNvSpPr>
                  <p:nvPr/>
                </p:nvSpPr>
                <p:spPr bwMode="auto">
                  <a:xfrm>
                    <a:off x="1100138" y="3784600"/>
                    <a:ext cx="388938" cy="100013"/>
                  </a:xfrm>
                  <a:custGeom>
                    <a:avLst/>
                    <a:gdLst/>
                    <a:ahLst/>
                    <a:cxnLst>
                      <a:cxn ang="0">
                        <a:pos x="0" y="26"/>
                      </a:cxn>
                      <a:cxn ang="0">
                        <a:pos x="2" y="19"/>
                      </a:cxn>
                      <a:cxn ang="0">
                        <a:pos x="15" y="17"/>
                      </a:cxn>
                      <a:cxn ang="0">
                        <a:pos x="15" y="16"/>
                      </a:cxn>
                      <a:cxn ang="0">
                        <a:pos x="63" y="8"/>
                      </a:cxn>
                      <a:cxn ang="0">
                        <a:pos x="103" y="2"/>
                      </a:cxn>
                      <a:cxn ang="0">
                        <a:pos x="50" y="22"/>
                      </a:cxn>
                      <a:cxn ang="0">
                        <a:pos x="0" y="26"/>
                      </a:cxn>
                    </a:cxnLst>
                    <a:rect l="0" t="0" r="r" b="b"/>
                    <a:pathLst>
                      <a:path w="106" h="27">
                        <a:moveTo>
                          <a:pt x="0" y="26"/>
                        </a:moveTo>
                        <a:cubicBezTo>
                          <a:pt x="2" y="19"/>
                          <a:pt x="2" y="19"/>
                          <a:pt x="2" y="19"/>
                        </a:cubicBezTo>
                        <a:cubicBezTo>
                          <a:pt x="15" y="17"/>
                          <a:pt x="15" y="17"/>
                          <a:pt x="15" y="17"/>
                        </a:cubicBezTo>
                        <a:cubicBezTo>
                          <a:pt x="15" y="16"/>
                          <a:pt x="15" y="16"/>
                          <a:pt x="15" y="16"/>
                        </a:cubicBezTo>
                        <a:cubicBezTo>
                          <a:pt x="15" y="16"/>
                          <a:pt x="53" y="10"/>
                          <a:pt x="63" y="8"/>
                        </a:cubicBezTo>
                        <a:cubicBezTo>
                          <a:pt x="73" y="5"/>
                          <a:pt x="100" y="0"/>
                          <a:pt x="103" y="2"/>
                        </a:cubicBezTo>
                        <a:cubicBezTo>
                          <a:pt x="106" y="5"/>
                          <a:pt x="78" y="20"/>
                          <a:pt x="50" y="22"/>
                        </a:cubicBezTo>
                        <a:cubicBezTo>
                          <a:pt x="22" y="25"/>
                          <a:pt x="1" y="27"/>
                          <a:pt x="0"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4" name="Freeform 152">
                    <a:extLst>
                      <a:ext uri="{FF2B5EF4-FFF2-40B4-BE49-F238E27FC236}">
                        <a16:creationId xmlns:a16="http://schemas.microsoft.com/office/drawing/2014/main" id="{129BCD2F-570C-EC40-1A9D-7E762834BEB6}"/>
                      </a:ext>
                    </a:extLst>
                  </p:cNvPr>
                  <p:cNvSpPr>
                    <a:spLocks/>
                  </p:cNvSpPr>
                  <p:nvPr/>
                </p:nvSpPr>
                <p:spPr bwMode="auto">
                  <a:xfrm>
                    <a:off x="1100138" y="3792538"/>
                    <a:ext cx="381000" cy="139700"/>
                  </a:xfrm>
                  <a:custGeom>
                    <a:avLst/>
                    <a:gdLst/>
                    <a:ahLst/>
                    <a:cxnLst>
                      <a:cxn ang="0">
                        <a:pos x="0" y="24"/>
                      </a:cxn>
                      <a:cxn ang="0">
                        <a:pos x="3" y="30"/>
                      </a:cxn>
                      <a:cxn ang="0">
                        <a:pos x="4" y="29"/>
                      </a:cxn>
                      <a:cxn ang="0">
                        <a:pos x="5" y="34"/>
                      </a:cxn>
                      <a:cxn ang="0">
                        <a:pos x="93" y="22"/>
                      </a:cxn>
                      <a:cxn ang="0">
                        <a:pos x="103" y="0"/>
                      </a:cxn>
                      <a:cxn ang="0">
                        <a:pos x="0" y="24"/>
                      </a:cxn>
                    </a:cxnLst>
                    <a:rect l="0" t="0" r="r" b="b"/>
                    <a:pathLst>
                      <a:path w="104" h="38">
                        <a:moveTo>
                          <a:pt x="0" y="24"/>
                        </a:moveTo>
                        <a:cubicBezTo>
                          <a:pt x="3" y="30"/>
                          <a:pt x="3" y="30"/>
                          <a:pt x="3" y="30"/>
                        </a:cubicBezTo>
                        <a:cubicBezTo>
                          <a:pt x="4" y="29"/>
                          <a:pt x="4" y="29"/>
                          <a:pt x="4" y="29"/>
                        </a:cubicBezTo>
                        <a:cubicBezTo>
                          <a:pt x="5" y="34"/>
                          <a:pt x="5" y="34"/>
                          <a:pt x="5" y="34"/>
                        </a:cubicBezTo>
                        <a:cubicBezTo>
                          <a:pt x="5" y="34"/>
                          <a:pt x="60" y="38"/>
                          <a:pt x="93" y="22"/>
                        </a:cubicBezTo>
                        <a:cubicBezTo>
                          <a:pt x="93" y="22"/>
                          <a:pt x="104" y="10"/>
                          <a:pt x="103" y="0"/>
                        </a:cubicBezTo>
                        <a:cubicBezTo>
                          <a:pt x="103" y="0"/>
                          <a:pt x="92" y="20"/>
                          <a:pt x="0"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5" name="Freeform 153">
                    <a:extLst>
                      <a:ext uri="{FF2B5EF4-FFF2-40B4-BE49-F238E27FC236}">
                        <a16:creationId xmlns:a16="http://schemas.microsoft.com/office/drawing/2014/main" id="{51FEB9D3-E20B-1B40-196E-A7E6FB524839}"/>
                      </a:ext>
                    </a:extLst>
                  </p:cNvPr>
                  <p:cNvSpPr>
                    <a:spLocks/>
                  </p:cNvSpPr>
                  <p:nvPr/>
                </p:nvSpPr>
                <p:spPr bwMode="auto">
                  <a:xfrm>
                    <a:off x="1069975" y="3311525"/>
                    <a:ext cx="360363" cy="514350"/>
                  </a:xfrm>
                  <a:custGeom>
                    <a:avLst/>
                    <a:gdLst/>
                    <a:ahLst/>
                    <a:cxnLst>
                      <a:cxn ang="0">
                        <a:pos x="222" y="277"/>
                      </a:cxn>
                      <a:cxn ang="0">
                        <a:pos x="218" y="249"/>
                      </a:cxn>
                      <a:cxn ang="0">
                        <a:pos x="218" y="249"/>
                      </a:cxn>
                      <a:cxn ang="0">
                        <a:pos x="211" y="219"/>
                      </a:cxn>
                      <a:cxn ang="0">
                        <a:pos x="204" y="191"/>
                      </a:cxn>
                      <a:cxn ang="0">
                        <a:pos x="204" y="191"/>
                      </a:cxn>
                      <a:cxn ang="0">
                        <a:pos x="199" y="161"/>
                      </a:cxn>
                      <a:cxn ang="0">
                        <a:pos x="199" y="159"/>
                      </a:cxn>
                      <a:cxn ang="0">
                        <a:pos x="178" y="128"/>
                      </a:cxn>
                      <a:cxn ang="0">
                        <a:pos x="178" y="128"/>
                      </a:cxn>
                      <a:cxn ang="0">
                        <a:pos x="155" y="93"/>
                      </a:cxn>
                      <a:cxn ang="0">
                        <a:pos x="155" y="93"/>
                      </a:cxn>
                      <a:cxn ang="0">
                        <a:pos x="132" y="61"/>
                      </a:cxn>
                      <a:cxn ang="0">
                        <a:pos x="132" y="58"/>
                      </a:cxn>
                      <a:cxn ang="0">
                        <a:pos x="111" y="26"/>
                      </a:cxn>
                      <a:cxn ang="0">
                        <a:pos x="95" y="0"/>
                      </a:cxn>
                      <a:cxn ang="0">
                        <a:pos x="88" y="19"/>
                      </a:cxn>
                      <a:cxn ang="0">
                        <a:pos x="81" y="44"/>
                      </a:cxn>
                      <a:cxn ang="0">
                        <a:pos x="81" y="44"/>
                      </a:cxn>
                      <a:cxn ang="0">
                        <a:pos x="74" y="68"/>
                      </a:cxn>
                      <a:cxn ang="0">
                        <a:pos x="74" y="70"/>
                      </a:cxn>
                      <a:cxn ang="0">
                        <a:pos x="67" y="93"/>
                      </a:cxn>
                      <a:cxn ang="0">
                        <a:pos x="67" y="96"/>
                      </a:cxn>
                      <a:cxn ang="0">
                        <a:pos x="60" y="119"/>
                      </a:cxn>
                      <a:cxn ang="0">
                        <a:pos x="53" y="145"/>
                      </a:cxn>
                      <a:cxn ang="0">
                        <a:pos x="51" y="145"/>
                      </a:cxn>
                      <a:cxn ang="0">
                        <a:pos x="44" y="170"/>
                      </a:cxn>
                      <a:cxn ang="0">
                        <a:pos x="37" y="193"/>
                      </a:cxn>
                      <a:cxn ang="0">
                        <a:pos x="37" y="196"/>
                      </a:cxn>
                      <a:cxn ang="0">
                        <a:pos x="30" y="219"/>
                      </a:cxn>
                      <a:cxn ang="0">
                        <a:pos x="23" y="245"/>
                      </a:cxn>
                      <a:cxn ang="0">
                        <a:pos x="23" y="245"/>
                      </a:cxn>
                      <a:cxn ang="0">
                        <a:pos x="16" y="270"/>
                      </a:cxn>
                      <a:cxn ang="0">
                        <a:pos x="14" y="270"/>
                      </a:cxn>
                      <a:cxn ang="0">
                        <a:pos x="7" y="296"/>
                      </a:cxn>
                      <a:cxn ang="0">
                        <a:pos x="7" y="296"/>
                      </a:cxn>
                      <a:cxn ang="0">
                        <a:pos x="0" y="322"/>
                      </a:cxn>
                      <a:cxn ang="0">
                        <a:pos x="0" y="324"/>
                      </a:cxn>
                      <a:cxn ang="0">
                        <a:pos x="7" y="322"/>
                      </a:cxn>
                      <a:cxn ang="0">
                        <a:pos x="67" y="315"/>
                      </a:cxn>
                      <a:cxn ang="0">
                        <a:pos x="69" y="315"/>
                      </a:cxn>
                      <a:cxn ang="0">
                        <a:pos x="130" y="305"/>
                      </a:cxn>
                      <a:cxn ang="0">
                        <a:pos x="132" y="305"/>
                      </a:cxn>
                      <a:cxn ang="0">
                        <a:pos x="195" y="298"/>
                      </a:cxn>
                      <a:cxn ang="0">
                        <a:pos x="197" y="298"/>
                      </a:cxn>
                      <a:cxn ang="0">
                        <a:pos x="227" y="294"/>
                      </a:cxn>
                      <a:cxn ang="0">
                        <a:pos x="222" y="277"/>
                      </a:cxn>
                    </a:cxnLst>
                    <a:rect l="0" t="0" r="r" b="b"/>
                    <a:pathLst>
                      <a:path w="227" h="324">
                        <a:moveTo>
                          <a:pt x="222" y="277"/>
                        </a:moveTo>
                        <a:lnTo>
                          <a:pt x="218" y="249"/>
                        </a:lnTo>
                        <a:lnTo>
                          <a:pt x="218" y="249"/>
                        </a:lnTo>
                        <a:lnTo>
                          <a:pt x="211" y="219"/>
                        </a:lnTo>
                        <a:lnTo>
                          <a:pt x="204" y="191"/>
                        </a:lnTo>
                        <a:lnTo>
                          <a:pt x="204" y="191"/>
                        </a:lnTo>
                        <a:lnTo>
                          <a:pt x="199" y="161"/>
                        </a:lnTo>
                        <a:lnTo>
                          <a:pt x="199" y="159"/>
                        </a:lnTo>
                        <a:lnTo>
                          <a:pt x="178" y="128"/>
                        </a:lnTo>
                        <a:lnTo>
                          <a:pt x="178" y="128"/>
                        </a:lnTo>
                        <a:lnTo>
                          <a:pt x="155" y="93"/>
                        </a:lnTo>
                        <a:lnTo>
                          <a:pt x="155" y="93"/>
                        </a:lnTo>
                        <a:lnTo>
                          <a:pt x="132" y="61"/>
                        </a:lnTo>
                        <a:lnTo>
                          <a:pt x="132" y="58"/>
                        </a:lnTo>
                        <a:lnTo>
                          <a:pt x="111" y="26"/>
                        </a:lnTo>
                        <a:lnTo>
                          <a:pt x="95" y="0"/>
                        </a:lnTo>
                        <a:lnTo>
                          <a:pt x="88" y="19"/>
                        </a:lnTo>
                        <a:lnTo>
                          <a:pt x="81" y="44"/>
                        </a:lnTo>
                        <a:lnTo>
                          <a:pt x="81" y="44"/>
                        </a:lnTo>
                        <a:lnTo>
                          <a:pt x="74" y="68"/>
                        </a:lnTo>
                        <a:lnTo>
                          <a:pt x="74" y="70"/>
                        </a:lnTo>
                        <a:lnTo>
                          <a:pt x="67" y="93"/>
                        </a:lnTo>
                        <a:lnTo>
                          <a:pt x="67" y="96"/>
                        </a:lnTo>
                        <a:lnTo>
                          <a:pt x="60" y="119"/>
                        </a:lnTo>
                        <a:lnTo>
                          <a:pt x="53" y="145"/>
                        </a:lnTo>
                        <a:lnTo>
                          <a:pt x="51" y="145"/>
                        </a:lnTo>
                        <a:lnTo>
                          <a:pt x="44" y="170"/>
                        </a:lnTo>
                        <a:lnTo>
                          <a:pt x="37" y="193"/>
                        </a:lnTo>
                        <a:lnTo>
                          <a:pt x="37" y="196"/>
                        </a:lnTo>
                        <a:lnTo>
                          <a:pt x="30" y="219"/>
                        </a:lnTo>
                        <a:lnTo>
                          <a:pt x="23" y="245"/>
                        </a:lnTo>
                        <a:lnTo>
                          <a:pt x="23" y="245"/>
                        </a:lnTo>
                        <a:lnTo>
                          <a:pt x="16" y="270"/>
                        </a:lnTo>
                        <a:lnTo>
                          <a:pt x="14" y="270"/>
                        </a:lnTo>
                        <a:lnTo>
                          <a:pt x="7" y="296"/>
                        </a:lnTo>
                        <a:lnTo>
                          <a:pt x="7" y="296"/>
                        </a:lnTo>
                        <a:lnTo>
                          <a:pt x="0" y="322"/>
                        </a:lnTo>
                        <a:lnTo>
                          <a:pt x="0" y="324"/>
                        </a:lnTo>
                        <a:lnTo>
                          <a:pt x="7" y="322"/>
                        </a:lnTo>
                        <a:lnTo>
                          <a:pt x="67" y="315"/>
                        </a:lnTo>
                        <a:lnTo>
                          <a:pt x="69" y="315"/>
                        </a:lnTo>
                        <a:lnTo>
                          <a:pt x="130" y="305"/>
                        </a:lnTo>
                        <a:lnTo>
                          <a:pt x="132" y="305"/>
                        </a:lnTo>
                        <a:lnTo>
                          <a:pt x="195" y="298"/>
                        </a:lnTo>
                        <a:lnTo>
                          <a:pt x="197" y="298"/>
                        </a:lnTo>
                        <a:lnTo>
                          <a:pt x="227" y="294"/>
                        </a:lnTo>
                        <a:lnTo>
                          <a:pt x="222" y="2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6" name="Freeform 154">
                    <a:extLst>
                      <a:ext uri="{FF2B5EF4-FFF2-40B4-BE49-F238E27FC236}">
                        <a16:creationId xmlns:a16="http://schemas.microsoft.com/office/drawing/2014/main" id="{9CE200E2-795B-6C96-2C58-D4B54FADA087}"/>
                      </a:ext>
                    </a:extLst>
                  </p:cNvPr>
                  <p:cNvSpPr>
                    <a:spLocks/>
                  </p:cNvSpPr>
                  <p:nvPr/>
                </p:nvSpPr>
                <p:spPr bwMode="auto">
                  <a:xfrm>
                    <a:off x="1360488" y="3375025"/>
                    <a:ext cx="84138" cy="420688"/>
                  </a:xfrm>
                  <a:custGeom>
                    <a:avLst/>
                    <a:gdLst/>
                    <a:ahLst/>
                    <a:cxnLst>
                      <a:cxn ang="0">
                        <a:pos x="0" y="2"/>
                      </a:cxn>
                      <a:cxn ang="0">
                        <a:pos x="21" y="114"/>
                      </a:cxn>
                      <a:cxn ang="0">
                        <a:pos x="23" y="113"/>
                      </a:cxn>
                      <a:cxn ang="0">
                        <a:pos x="1" y="1"/>
                      </a:cxn>
                      <a:cxn ang="0">
                        <a:pos x="0" y="2"/>
                      </a:cxn>
                    </a:cxnLst>
                    <a:rect l="0" t="0" r="r" b="b"/>
                    <a:pathLst>
                      <a:path w="23" h="114">
                        <a:moveTo>
                          <a:pt x="0" y="2"/>
                        </a:moveTo>
                        <a:cubicBezTo>
                          <a:pt x="21" y="114"/>
                          <a:pt x="21" y="114"/>
                          <a:pt x="21" y="114"/>
                        </a:cubicBezTo>
                        <a:cubicBezTo>
                          <a:pt x="23" y="113"/>
                          <a:pt x="23" y="113"/>
                          <a:pt x="23" y="113"/>
                        </a:cubicBezTo>
                        <a:cubicBezTo>
                          <a:pt x="23" y="113"/>
                          <a:pt x="6" y="13"/>
                          <a:pt x="1" y="1"/>
                        </a:cubicBezTo>
                        <a:cubicBezTo>
                          <a:pt x="1" y="1"/>
                          <a:pt x="0"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7" name="Freeform 155">
                    <a:extLst>
                      <a:ext uri="{FF2B5EF4-FFF2-40B4-BE49-F238E27FC236}">
                        <a16:creationId xmlns:a16="http://schemas.microsoft.com/office/drawing/2014/main" id="{BEB6D45D-0F3D-4BB1-D3F2-2370EA86CB9E}"/>
                      </a:ext>
                    </a:extLst>
                  </p:cNvPr>
                  <p:cNvSpPr>
                    <a:spLocks/>
                  </p:cNvSpPr>
                  <p:nvPr/>
                </p:nvSpPr>
                <p:spPr bwMode="auto">
                  <a:xfrm>
                    <a:off x="1220788" y="3311525"/>
                    <a:ext cx="179388" cy="288925"/>
                  </a:xfrm>
                  <a:custGeom>
                    <a:avLst/>
                    <a:gdLst/>
                    <a:ahLst/>
                    <a:cxnLst>
                      <a:cxn ang="0">
                        <a:pos x="49" y="78"/>
                      </a:cxn>
                      <a:cxn ang="0">
                        <a:pos x="0" y="0"/>
                      </a:cxn>
                      <a:cxn ang="0">
                        <a:pos x="0" y="0"/>
                      </a:cxn>
                      <a:cxn ang="0">
                        <a:pos x="47" y="69"/>
                      </a:cxn>
                      <a:cxn ang="0">
                        <a:pos x="49" y="78"/>
                      </a:cxn>
                    </a:cxnLst>
                    <a:rect l="0" t="0" r="r" b="b"/>
                    <a:pathLst>
                      <a:path w="49" h="78">
                        <a:moveTo>
                          <a:pt x="49" y="78"/>
                        </a:moveTo>
                        <a:cubicBezTo>
                          <a:pt x="49" y="78"/>
                          <a:pt x="0" y="1"/>
                          <a:pt x="0" y="0"/>
                        </a:cubicBezTo>
                        <a:cubicBezTo>
                          <a:pt x="0" y="0"/>
                          <a:pt x="0" y="0"/>
                          <a:pt x="0" y="0"/>
                        </a:cubicBezTo>
                        <a:cubicBezTo>
                          <a:pt x="1" y="0"/>
                          <a:pt x="47" y="69"/>
                          <a:pt x="47" y="69"/>
                        </a:cubicBezTo>
                        <a:lnTo>
                          <a:pt x="49"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8" name="Freeform 156">
                    <a:extLst>
                      <a:ext uri="{FF2B5EF4-FFF2-40B4-BE49-F238E27FC236}">
                        <a16:creationId xmlns:a16="http://schemas.microsoft.com/office/drawing/2014/main" id="{FDEC3A6F-55BD-9ED5-1422-895486709C34}"/>
                      </a:ext>
                    </a:extLst>
                  </p:cNvPr>
                  <p:cNvSpPr>
                    <a:spLocks/>
                  </p:cNvSpPr>
                  <p:nvPr/>
                </p:nvSpPr>
                <p:spPr bwMode="auto">
                  <a:xfrm>
                    <a:off x="1058863" y="3778250"/>
                    <a:ext cx="374650" cy="55563"/>
                  </a:xfrm>
                  <a:custGeom>
                    <a:avLst/>
                    <a:gdLst/>
                    <a:ahLst/>
                    <a:cxnLst>
                      <a:cxn ang="0">
                        <a:pos x="102" y="1"/>
                      </a:cxn>
                      <a:cxn ang="0">
                        <a:pos x="1" y="14"/>
                      </a:cxn>
                      <a:cxn ang="0">
                        <a:pos x="1" y="13"/>
                      </a:cxn>
                      <a:cxn ang="0">
                        <a:pos x="102" y="0"/>
                      </a:cxn>
                      <a:cxn ang="0">
                        <a:pos x="102" y="1"/>
                      </a:cxn>
                    </a:cxnLst>
                    <a:rect l="0" t="0" r="r" b="b"/>
                    <a:pathLst>
                      <a:path w="102" h="15">
                        <a:moveTo>
                          <a:pt x="102" y="1"/>
                        </a:moveTo>
                        <a:cubicBezTo>
                          <a:pt x="102" y="1"/>
                          <a:pt x="2" y="15"/>
                          <a:pt x="1" y="14"/>
                        </a:cubicBezTo>
                        <a:cubicBezTo>
                          <a:pt x="0" y="14"/>
                          <a:pt x="0" y="13"/>
                          <a:pt x="1" y="13"/>
                        </a:cubicBezTo>
                        <a:cubicBezTo>
                          <a:pt x="2" y="13"/>
                          <a:pt x="102" y="0"/>
                          <a:pt x="102" y="0"/>
                        </a:cubicBezTo>
                        <a:lnTo>
                          <a:pt x="102"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39" name="Freeform 157">
                    <a:extLst>
                      <a:ext uri="{FF2B5EF4-FFF2-40B4-BE49-F238E27FC236}">
                        <a16:creationId xmlns:a16="http://schemas.microsoft.com/office/drawing/2014/main" id="{28E889B4-2A58-F026-1F8C-59CF94CD326D}"/>
                      </a:ext>
                    </a:extLst>
                  </p:cNvPr>
                  <p:cNvSpPr>
                    <a:spLocks/>
                  </p:cNvSpPr>
                  <p:nvPr/>
                </p:nvSpPr>
                <p:spPr bwMode="auto">
                  <a:xfrm>
                    <a:off x="323850" y="3792538"/>
                    <a:ext cx="304800" cy="63500"/>
                  </a:xfrm>
                  <a:custGeom>
                    <a:avLst/>
                    <a:gdLst/>
                    <a:ahLst/>
                    <a:cxnLst>
                      <a:cxn ang="0">
                        <a:pos x="0" y="16"/>
                      </a:cxn>
                      <a:cxn ang="0">
                        <a:pos x="1" y="11"/>
                      </a:cxn>
                      <a:cxn ang="0">
                        <a:pos x="12" y="10"/>
                      </a:cxn>
                      <a:cxn ang="0">
                        <a:pos x="11" y="9"/>
                      </a:cxn>
                      <a:cxn ang="0">
                        <a:pos x="49" y="5"/>
                      </a:cxn>
                      <a:cxn ang="0">
                        <a:pos x="81" y="2"/>
                      </a:cxn>
                      <a:cxn ang="0">
                        <a:pos x="39" y="15"/>
                      </a:cxn>
                      <a:cxn ang="0">
                        <a:pos x="0" y="16"/>
                      </a:cxn>
                    </a:cxnLst>
                    <a:rect l="0" t="0" r="r" b="b"/>
                    <a:pathLst>
                      <a:path w="83" h="17">
                        <a:moveTo>
                          <a:pt x="0" y="16"/>
                        </a:moveTo>
                        <a:cubicBezTo>
                          <a:pt x="1" y="11"/>
                          <a:pt x="1" y="11"/>
                          <a:pt x="1" y="11"/>
                        </a:cubicBezTo>
                        <a:cubicBezTo>
                          <a:pt x="12" y="10"/>
                          <a:pt x="12" y="10"/>
                          <a:pt x="12" y="10"/>
                        </a:cubicBezTo>
                        <a:cubicBezTo>
                          <a:pt x="11" y="9"/>
                          <a:pt x="11" y="9"/>
                          <a:pt x="11" y="9"/>
                        </a:cubicBezTo>
                        <a:cubicBezTo>
                          <a:pt x="11" y="9"/>
                          <a:pt x="42" y="6"/>
                          <a:pt x="49" y="5"/>
                        </a:cubicBezTo>
                        <a:cubicBezTo>
                          <a:pt x="57" y="3"/>
                          <a:pt x="79" y="0"/>
                          <a:pt x="81" y="2"/>
                        </a:cubicBezTo>
                        <a:cubicBezTo>
                          <a:pt x="83" y="4"/>
                          <a:pt x="61" y="14"/>
                          <a:pt x="39" y="15"/>
                        </a:cubicBezTo>
                        <a:cubicBezTo>
                          <a:pt x="17" y="16"/>
                          <a:pt x="0" y="17"/>
                          <a:pt x="0"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0" name="Freeform 158">
                    <a:extLst>
                      <a:ext uri="{FF2B5EF4-FFF2-40B4-BE49-F238E27FC236}">
                        <a16:creationId xmlns:a16="http://schemas.microsoft.com/office/drawing/2014/main" id="{56B2A7C6-BC53-8001-FE78-CF1E922D1E68}"/>
                      </a:ext>
                    </a:extLst>
                  </p:cNvPr>
                  <p:cNvSpPr>
                    <a:spLocks/>
                  </p:cNvSpPr>
                  <p:nvPr/>
                </p:nvSpPr>
                <p:spPr bwMode="auto">
                  <a:xfrm>
                    <a:off x="323850" y="3800475"/>
                    <a:ext cx="296863" cy="103188"/>
                  </a:xfrm>
                  <a:custGeom>
                    <a:avLst/>
                    <a:gdLst/>
                    <a:ahLst/>
                    <a:cxnLst>
                      <a:cxn ang="0">
                        <a:pos x="0" y="14"/>
                      </a:cxn>
                      <a:cxn ang="0">
                        <a:pos x="2" y="19"/>
                      </a:cxn>
                      <a:cxn ang="0">
                        <a:pos x="3" y="18"/>
                      </a:cxn>
                      <a:cxn ang="0">
                        <a:pos x="4" y="23"/>
                      </a:cxn>
                      <a:cxn ang="0">
                        <a:pos x="72" y="16"/>
                      </a:cxn>
                      <a:cxn ang="0">
                        <a:pos x="81" y="0"/>
                      </a:cxn>
                      <a:cxn ang="0">
                        <a:pos x="0" y="14"/>
                      </a:cxn>
                    </a:cxnLst>
                    <a:rect l="0" t="0" r="r" b="b"/>
                    <a:pathLst>
                      <a:path w="81" h="28">
                        <a:moveTo>
                          <a:pt x="0" y="14"/>
                        </a:moveTo>
                        <a:cubicBezTo>
                          <a:pt x="2" y="19"/>
                          <a:pt x="2" y="19"/>
                          <a:pt x="2" y="19"/>
                        </a:cubicBezTo>
                        <a:cubicBezTo>
                          <a:pt x="3" y="18"/>
                          <a:pt x="3" y="18"/>
                          <a:pt x="3" y="18"/>
                        </a:cubicBezTo>
                        <a:cubicBezTo>
                          <a:pt x="4" y="23"/>
                          <a:pt x="4" y="23"/>
                          <a:pt x="4" y="23"/>
                        </a:cubicBezTo>
                        <a:cubicBezTo>
                          <a:pt x="4" y="23"/>
                          <a:pt x="46" y="28"/>
                          <a:pt x="72" y="16"/>
                        </a:cubicBezTo>
                        <a:cubicBezTo>
                          <a:pt x="72" y="16"/>
                          <a:pt x="81" y="8"/>
                          <a:pt x="81" y="0"/>
                        </a:cubicBezTo>
                        <a:cubicBezTo>
                          <a:pt x="81" y="0"/>
                          <a:pt x="72" y="14"/>
                          <a:pt x="0"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1" name="Freeform 159">
                    <a:extLst>
                      <a:ext uri="{FF2B5EF4-FFF2-40B4-BE49-F238E27FC236}">
                        <a16:creationId xmlns:a16="http://schemas.microsoft.com/office/drawing/2014/main" id="{659C4B53-D8C7-0267-49D4-7AEDC953F331}"/>
                      </a:ext>
                    </a:extLst>
                  </p:cNvPr>
                  <p:cNvSpPr>
                    <a:spLocks/>
                  </p:cNvSpPr>
                  <p:nvPr/>
                </p:nvSpPr>
                <p:spPr bwMode="auto">
                  <a:xfrm>
                    <a:off x="301625" y="3414713"/>
                    <a:ext cx="279400" cy="392113"/>
                  </a:xfrm>
                  <a:custGeom>
                    <a:avLst/>
                    <a:gdLst/>
                    <a:ahLst/>
                    <a:cxnLst>
                      <a:cxn ang="0">
                        <a:pos x="174" y="222"/>
                      </a:cxn>
                      <a:cxn ang="0">
                        <a:pos x="171" y="198"/>
                      </a:cxn>
                      <a:cxn ang="0">
                        <a:pos x="171" y="198"/>
                      </a:cxn>
                      <a:cxn ang="0">
                        <a:pos x="167" y="175"/>
                      </a:cxn>
                      <a:cxn ang="0">
                        <a:pos x="164" y="154"/>
                      </a:cxn>
                      <a:cxn ang="0">
                        <a:pos x="164" y="152"/>
                      </a:cxn>
                      <a:cxn ang="0">
                        <a:pos x="160" y="131"/>
                      </a:cxn>
                      <a:cxn ang="0">
                        <a:pos x="160" y="128"/>
                      </a:cxn>
                      <a:cxn ang="0">
                        <a:pos x="146" y="103"/>
                      </a:cxn>
                      <a:cxn ang="0">
                        <a:pos x="146" y="103"/>
                      </a:cxn>
                      <a:cxn ang="0">
                        <a:pos x="130" y="75"/>
                      </a:cxn>
                      <a:cxn ang="0">
                        <a:pos x="130" y="75"/>
                      </a:cxn>
                      <a:cxn ang="0">
                        <a:pos x="113" y="49"/>
                      </a:cxn>
                      <a:cxn ang="0">
                        <a:pos x="113" y="47"/>
                      </a:cxn>
                      <a:cxn ang="0">
                        <a:pos x="97" y="21"/>
                      </a:cxn>
                      <a:cxn ang="0">
                        <a:pos x="86" y="0"/>
                      </a:cxn>
                      <a:cxn ang="0">
                        <a:pos x="81" y="14"/>
                      </a:cxn>
                      <a:cxn ang="0">
                        <a:pos x="74" y="33"/>
                      </a:cxn>
                      <a:cxn ang="0">
                        <a:pos x="74" y="35"/>
                      </a:cxn>
                      <a:cxn ang="0">
                        <a:pos x="67" y="54"/>
                      </a:cxn>
                      <a:cxn ang="0">
                        <a:pos x="67" y="54"/>
                      </a:cxn>
                      <a:cxn ang="0">
                        <a:pos x="60" y="73"/>
                      </a:cxn>
                      <a:cxn ang="0">
                        <a:pos x="60" y="73"/>
                      </a:cxn>
                      <a:cxn ang="0">
                        <a:pos x="53" y="91"/>
                      </a:cxn>
                      <a:cxn ang="0">
                        <a:pos x="46" y="110"/>
                      </a:cxn>
                      <a:cxn ang="0">
                        <a:pos x="46" y="112"/>
                      </a:cxn>
                      <a:cxn ang="0">
                        <a:pos x="39" y="131"/>
                      </a:cxn>
                      <a:cxn ang="0">
                        <a:pos x="35" y="149"/>
                      </a:cxn>
                      <a:cxn ang="0">
                        <a:pos x="35" y="149"/>
                      </a:cxn>
                      <a:cxn ang="0">
                        <a:pos x="28" y="168"/>
                      </a:cxn>
                      <a:cxn ang="0">
                        <a:pos x="21" y="187"/>
                      </a:cxn>
                      <a:cxn ang="0">
                        <a:pos x="21" y="189"/>
                      </a:cxn>
                      <a:cxn ang="0">
                        <a:pos x="14" y="208"/>
                      </a:cxn>
                      <a:cxn ang="0">
                        <a:pos x="14" y="208"/>
                      </a:cxn>
                      <a:cxn ang="0">
                        <a:pos x="7" y="226"/>
                      </a:cxn>
                      <a:cxn ang="0">
                        <a:pos x="7" y="226"/>
                      </a:cxn>
                      <a:cxn ang="0">
                        <a:pos x="0" y="245"/>
                      </a:cxn>
                      <a:cxn ang="0">
                        <a:pos x="0" y="247"/>
                      </a:cxn>
                      <a:cxn ang="0">
                        <a:pos x="5" y="247"/>
                      </a:cxn>
                      <a:cxn ang="0">
                        <a:pos x="53" y="243"/>
                      </a:cxn>
                      <a:cxn ang="0">
                        <a:pos x="56" y="243"/>
                      </a:cxn>
                      <a:cxn ang="0">
                        <a:pos x="102" y="238"/>
                      </a:cxn>
                      <a:cxn ang="0">
                        <a:pos x="104" y="238"/>
                      </a:cxn>
                      <a:cxn ang="0">
                        <a:pos x="153" y="236"/>
                      </a:cxn>
                      <a:cxn ang="0">
                        <a:pos x="153" y="236"/>
                      </a:cxn>
                      <a:cxn ang="0">
                        <a:pos x="176" y="233"/>
                      </a:cxn>
                      <a:cxn ang="0">
                        <a:pos x="174" y="222"/>
                      </a:cxn>
                    </a:cxnLst>
                    <a:rect l="0" t="0" r="r" b="b"/>
                    <a:pathLst>
                      <a:path w="176" h="247">
                        <a:moveTo>
                          <a:pt x="174" y="222"/>
                        </a:moveTo>
                        <a:lnTo>
                          <a:pt x="171" y="198"/>
                        </a:lnTo>
                        <a:lnTo>
                          <a:pt x="171" y="198"/>
                        </a:lnTo>
                        <a:lnTo>
                          <a:pt x="167" y="175"/>
                        </a:lnTo>
                        <a:lnTo>
                          <a:pt x="164" y="154"/>
                        </a:lnTo>
                        <a:lnTo>
                          <a:pt x="164" y="152"/>
                        </a:lnTo>
                        <a:lnTo>
                          <a:pt x="160" y="131"/>
                        </a:lnTo>
                        <a:lnTo>
                          <a:pt x="160" y="128"/>
                        </a:lnTo>
                        <a:lnTo>
                          <a:pt x="146" y="103"/>
                        </a:lnTo>
                        <a:lnTo>
                          <a:pt x="146" y="103"/>
                        </a:lnTo>
                        <a:lnTo>
                          <a:pt x="130" y="75"/>
                        </a:lnTo>
                        <a:lnTo>
                          <a:pt x="130" y="75"/>
                        </a:lnTo>
                        <a:lnTo>
                          <a:pt x="113" y="49"/>
                        </a:lnTo>
                        <a:lnTo>
                          <a:pt x="113" y="47"/>
                        </a:lnTo>
                        <a:lnTo>
                          <a:pt x="97" y="21"/>
                        </a:lnTo>
                        <a:lnTo>
                          <a:pt x="86" y="0"/>
                        </a:lnTo>
                        <a:lnTo>
                          <a:pt x="81" y="14"/>
                        </a:lnTo>
                        <a:lnTo>
                          <a:pt x="74" y="33"/>
                        </a:lnTo>
                        <a:lnTo>
                          <a:pt x="74" y="35"/>
                        </a:lnTo>
                        <a:lnTo>
                          <a:pt x="67" y="54"/>
                        </a:lnTo>
                        <a:lnTo>
                          <a:pt x="67" y="54"/>
                        </a:lnTo>
                        <a:lnTo>
                          <a:pt x="60" y="73"/>
                        </a:lnTo>
                        <a:lnTo>
                          <a:pt x="60" y="73"/>
                        </a:lnTo>
                        <a:lnTo>
                          <a:pt x="53" y="91"/>
                        </a:lnTo>
                        <a:lnTo>
                          <a:pt x="46" y="110"/>
                        </a:lnTo>
                        <a:lnTo>
                          <a:pt x="46" y="112"/>
                        </a:lnTo>
                        <a:lnTo>
                          <a:pt x="39" y="131"/>
                        </a:lnTo>
                        <a:lnTo>
                          <a:pt x="35" y="149"/>
                        </a:lnTo>
                        <a:lnTo>
                          <a:pt x="35" y="149"/>
                        </a:lnTo>
                        <a:lnTo>
                          <a:pt x="28" y="168"/>
                        </a:lnTo>
                        <a:lnTo>
                          <a:pt x="21" y="187"/>
                        </a:lnTo>
                        <a:lnTo>
                          <a:pt x="21" y="189"/>
                        </a:lnTo>
                        <a:lnTo>
                          <a:pt x="14" y="208"/>
                        </a:lnTo>
                        <a:lnTo>
                          <a:pt x="14" y="208"/>
                        </a:lnTo>
                        <a:lnTo>
                          <a:pt x="7" y="226"/>
                        </a:lnTo>
                        <a:lnTo>
                          <a:pt x="7" y="226"/>
                        </a:lnTo>
                        <a:lnTo>
                          <a:pt x="0" y="245"/>
                        </a:lnTo>
                        <a:lnTo>
                          <a:pt x="0" y="247"/>
                        </a:lnTo>
                        <a:lnTo>
                          <a:pt x="5" y="247"/>
                        </a:lnTo>
                        <a:lnTo>
                          <a:pt x="53" y="243"/>
                        </a:lnTo>
                        <a:lnTo>
                          <a:pt x="56" y="243"/>
                        </a:lnTo>
                        <a:lnTo>
                          <a:pt x="102" y="238"/>
                        </a:lnTo>
                        <a:lnTo>
                          <a:pt x="104" y="238"/>
                        </a:lnTo>
                        <a:lnTo>
                          <a:pt x="153" y="236"/>
                        </a:lnTo>
                        <a:lnTo>
                          <a:pt x="153" y="236"/>
                        </a:lnTo>
                        <a:lnTo>
                          <a:pt x="176" y="233"/>
                        </a:lnTo>
                        <a:lnTo>
                          <a:pt x="174" y="2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2" name="Freeform 160">
                    <a:extLst>
                      <a:ext uri="{FF2B5EF4-FFF2-40B4-BE49-F238E27FC236}">
                        <a16:creationId xmlns:a16="http://schemas.microsoft.com/office/drawing/2014/main" id="{C97DCC3E-3970-448A-E2CA-CC6ADF07937B}"/>
                      </a:ext>
                    </a:extLst>
                  </p:cNvPr>
                  <p:cNvSpPr>
                    <a:spLocks/>
                  </p:cNvSpPr>
                  <p:nvPr/>
                </p:nvSpPr>
                <p:spPr bwMode="auto">
                  <a:xfrm>
                    <a:off x="539750" y="3467100"/>
                    <a:ext cx="55563" cy="333375"/>
                  </a:xfrm>
                  <a:custGeom>
                    <a:avLst/>
                    <a:gdLst/>
                    <a:ahLst/>
                    <a:cxnLst>
                      <a:cxn ang="0">
                        <a:pos x="0" y="2"/>
                      </a:cxn>
                      <a:cxn ang="0">
                        <a:pos x="13" y="90"/>
                      </a:cxn>
                      <a:cxn ang="0">
                        <a:pos x="15" y="89"/>
                      </a:cxn>
                      <a:cxn ang="0">
                        <a:pos x="2" y="2"/>
                      </a:cxn>
                      <a:cxn ang="0">
                        <a:pos x="0" y="2"/>
                      </a:cxn>
                    </a:cxnLst>
                    <a:rect l="0" t="0" r="r" b="b"/>
                    <a:pathLst>
                      <a:path w="15" h="90">
                        <a:moveTo>
                          <a:pt x="0" y="2"/>
                        </a:moveTo>
                        <a:cubicBezTo>
                          <a:pt x="13" y="90"/>
                          <a:pt x="13" y="90"/>
                          <a:pt x="13" y="90"/>
                        </a:cubicBezTo>
                        <a:cubicBezTo>
                          <a:pt x="15" y="89"/>
                          <a:pt x="15" y="89"/>
                          <a:pt x="15" y="89"/>
                        </a:cubicBezTo>
                        <a:cubicBezTo>
                          <a:pt x="15" y="89"/>
                          <a:pt x="5" y="11"/>
                          <a:pt x="2" y="2"/>
                        </a:cubicBezTo>
                        <a:cubicBezTo>
                          <a:pt x="2" y="2"/>
                          <a:pt x="1"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3" name="Freeform 161">
                    <a:extLst>
                      <a:ext uri="{FF2B5EF4-FFF2-40B4-BE49-F238E27FC236}">
                        <a16:creationId xmlns:a16="http://schemas.microsoft.com/office/drawing/2014/main" id="{F2A71DE9-FA74-3772-604E-A389C8F62E0A}"/>
                      </a:ext>
                    </a:extLst>
                  </p:cNvPr>
                  <p:cNvSpPr>
                    <a:spLocks/>
                  </p:cNvSpPr>
                  <p:nvPr/>
                </p:nvSpPr>
                <p:spPr bwMode="auto">
                  <a:xfrm>
                    <a:off x="438150" y="3414713"/>
                    <a:ext cx="128588" cy="230188"/>
                  </a:xfrm>
                  <a:custGeom>
                    <a:avLst/>
                    <a:gdLst/>
                    <a:ahLst/>
                    <a:cxnLst>
                      <a:cxn ang="0">
                        <a:pos x="35" y="62"/>
                      </a:cxn>
                      <a:cxn ang="0">
                        <a:pos x="0" y="0"/>
                      </a:cxn>
                      <a:cxn ang="0">
                        <a:pos x="0" y="0"/>
                      </a:cxn>
                      <a:cxn ang="0">
                        <a:pos x="34" y="55"/>
                      </a:cxn>
                      <a:cxn ang="0">
                        <a:pos x="35" y="62"/>
                      </a:cxn>
                    </a:cxnLst>
                    <a:rect l="0" t="0" r="r" b="b"/>
                    <a:pathLst>
                      <a:path w="35" h="62">
                        <a:moveTo>
                          <a:pt x="35" y="62"/>
                        </a:moveTo>
                        <a:cubicBezTo>
                          <a:pt x="35" y="62"/>
                          <a:pt x="0" y="1"/>
                          <a:pt x="0" y="0"/>
                        </a:cubicBezTo>
                        <a:cubicBezTo>
                          <a:pt x="0" y="0"/>
                          <a:pt x="0" y="0"/>
                          <a:pt x="0" y="0"/>
                        </a:cubicBezTo>
                        <a:cubicBezTo>
                          <a:pt x="1" y="0"/>
                          <a:pt x="34" y="55"/>
                          <a:pt x="34" y="55"/>
                        </a:cubicBezTo>
                        <a:lnTo>
                          <a:pt x="35"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4" name="Freeform 162">
                    <a:extLst>
                      <a:ext uri="{FF2B5EF4-FFF2-40B4-BE49-F238E27FC236}">
                        <a16:creationId xmlns:a16="http://schemas.microsoft.com/office/drawing/2014/main" id="{6EE7C83E-58DB-8CD4-EDE0-E125B8123D02}"/>
                      </a:ext>
                    </a:extLst>
                  </p:cNvPr>
                  <p:cNvSpPr>
                    <a:spLocks/>
                  </p:cNvSpPr>
                  <p:nvPr/>
                </p:nvSpPr>
                <p:spPr bwMode="auto">
                  <a:xfrm>
                    <a:off x="293688" y="3784600"/>
                    <a:ext cx="295275" cy="30163"/>
                  </a:xfrm>
                  <a:custGeom>
                    <a:avLst/>
                    <a:gdLst/>
                    <a:ahLst/>
                    <a:cxnLst>
                      <a:cxn ang="0">
                        <a:pos x="80" y="1"/>
                      </a:cxn>
                      <a:cxn ang="0">
                        <a:pos x="0" y="7"/>
                      </a:cxn>
                      <a:cxn ang="0">
                        <a:pos x="1" y="6"/>
                      </a:cxn>
                      <a:cxn ang="0">
                        <a:pos x="80" y="0"/>
                      </a:cxn>
                      <a:cxn ang="0">
                        <a:pos x="80" y="1"/>
                      </a:cxn>
                    </a:cxnLst>
                    <a:rect l="0" t="0" r="r" b="b"/>
                    <a:pathLst>
                      <a:path w="80" h="8">
                        <a:moveTo>
                          <a:pt x="80" y="1"/>
                        </a:moveTo>
                        <a:cubicBezTo>
                          <a:pt x="80" y="1"/>
                          <a:pt x="1" y="8"/>
                          <a:pt x="0" y="7"/>
                        </a:cubicBezTo>
                        <a:cubicBezTo>
                          <a:pt x="0" y="7"/>
                          <a:pt x="0" y="7"/>
                          <a:pt x="1" y="6"/>
                        </a:cubicBezTo>
                        <a:cubicBezTo>
                          <a:pt x="1" y="6"/>
                          <a:pt x="80" y="0"/>
                          <a:pt x="80" y="0"/>
                        </a:cubicBezTo>
                        <a:lnTo>
                          <a:pt x="8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5" name="Freeform 163">
                    <a:extLst>
                      <a:ext uri="{FF2B5EF4-FFF2-40B4-BE49-F238E27FC236}">
                        <a16:creationId xmlns:a16="http://schemas.microsoft.com/office/drawing/2014/main" id="{84A4268F-9066-719E-AC76-4FE51C5641B8}"/>
                      </a:ext>
                    </a:extLst>
                  </p:cNvPr>
                  <p:cNvSpPr>
                    <a:spLocks/>
                  </p:cNvSpPr>
                  <p:nvPr/>
                </p:nvSpPr>
                <p:spPr bwMode="auto">
                  <a:xfrm>
                    <a:off x="19050" y="3850796"/>
                    <a:ext cx="2201863" cy="92075"/>
                  </a:xfrm>
                  <a:custGeom>
                    <a:avLst/>
                    <a:gdLst/>
                    <a:ahLst/>
                    <a:cxnLst>
                      <a:cxn ang="0">
                        <a:pos x="599" y="7"/>
                      </a:cxn>
                      <a:cxn ang="0">
                        <a:pos x="579" y="0"/>
                      </a:cxn>
                      <a:cxn ang="0">
                        <a:pos x="549" y="9"/>
                      </a:cxn>
                      <a:cxn ang="0">
                        <a:pos x="519" y="0"/>
                      </a:cxn>
                      <a:cxn ang="0">
                        <a:pos x="489" y="9"/>
                      </a:cxn>
                      <a:cxn ang="0">
                        <a:pos x="459" y="0"/>
                      </a:cxn>
                      <a:cxn ang="0">
                        <a:pos x="429" y="9"/>
                      </a:cxn>
                      <a:cxn ang="0">
                        <a:pos x="399" y="0"/>
                      </a:cxn>
                      <a:cxn ang="0">
                        <a:pos x="368" y="9"/>
                      </a:cxn>
                      <a:cxn ang="0">
                        <a:pos x="338" y="0"/>
                      </a:cxn>
                      <a:cxn ang="0">
                        <a:pos x="308" y="9"/>
                      </a:cxn>
                      <a:cxn ang="0">
                        <a:pos x="278" y="0"/>
                      </a:cxn>
                      <a:cxn ang="0">
                        <a:pos x="248" y="9"/>
                      </a:cxn>
                      <a:cxn ang="0">
                        <a:pos x="218" y="0"/>
                      </a:cxn>
                      <a:cxn ang="0">
                        <a:pos x="188" y="9"/>
                      </a:cxn>
                      <a:cxn ang="0">
                        <a:pos x="158" y="0"/>
                      </a:cxn>
                      <a:cxn ang="0">
                        <a:pos x="128" y="9"/>
                      </a:cxn>
                      <a:cxn ang="0">
                        <a:pos x="98" y="0"/>
                      </a:cxn>
                      <a:cxn ang="0">
                        <a:pos x="68" y="9"/>
                      </a:cxn>
                      <a:cxn ang="0">
                        <a:pos x="38" y="0"/>
                      </a:cxn>
                      <a:cxn ang="0">
                        <a:pos x="8" y="9"/>
                      </a:cxn>
                      <a:cxn ang="0">
                        <a:pos x="0" y="8"/>
                      </a:cxn>
                      <a:cxn ang="0">
                        <a:pos x="0" y="24"/>
                      </a:cxn>
                      <a:cxn ang="0">
                        <a:pos x="8" y="25"/>
                      </a:cxn>
                      <a:cxn ang="0">
                        <a:pos x="38" y="15"/>
                      </a:cxn>
                      <a:cxn ang="0">
                        <a:pos x="68" y="25"/>
                      </a:cxn>
                      <a:cxn ang="0">
                        <a:pos x="98" y="15"/>
                      </a:cxn>
                      <a:cxn ang="0">
                        <a:pos x="128" y="25"/>
                      </a:cxn>
                      <a:cxn ang="0">
                        <a:pos x="158" y="15"/>
                      </a:cxn>
                      <a:cxn ang="0">
                        <a:pos x="188" y="25"/>
                      </a:cxn>
                      <a:cxn ang="0">
                        <a:pos x="218" y="15"/>
                      </a:cxn>
                      <a:cxn ang="0">
                        <a:pos x="248" y="25"/>
                      </a:cxn>
                      <a:cxn ang="0">
                        <a:pos x="278" y="15"/>
                      </a:cxn>
                      <a:cxn ang="0">
                        <a:pos x="308" y="25"/>
                      </a:cxn>
                      <a:cxn ang="0">
                        <a:pos x="338" y="15"/>
                      </a:cxn>
                      <a:cxn ang="0">
                        <a:pos x="369" y="25"/>
                      </a:cxn>
                      <a:cxn ang="0">
                        <a:pos x="399" y="15"/>
                      </a:cxn>
                      <a:cxn ang="0">
                        <a:pos x="429" y="25"/>
                      </a:cxn>
                      <a:cxn ang="0">
                        <a:pos x="459" y="15"/>
                      </a:cxn>
                      <a:cxn ang="0">
                        <a:pos x="489" y="25"/>
                      </a:cxn>
                      <a:cxn ang="0">
                        <a:pos x="519" y="15"/>
                      </a:cxn>
                      <a:cxn ang="0">
                        <a:pos x="549" y="25"/>
                      </a:cxn>
                      <a:cxn ang="0">
                        <a:pos x="579" y="15"/>
                      </a:cxn>
                      <a:cxn ang="0">
                        <a:pos x="599" y="23"/>
                      </a:cxn>
                      <a:cxn ang="0">
                        <a:pos x="599" y="7"/>
                      </a:cxn>
                    </a:cxnLst>
                    <a:rect l="0" t="0" r="r" b="b"/>
                    <a:pathLst>
                      <a:path w="599" h="25">
                        <a:moveTo>
                          <a:pt x="599" y="7"/>
                        </a:moveTo>
                        <a:cubicBezTo>
                          <a:pt x="593" y="4"/>
                          <a:pt x="590" y="0"/>
                          <a:pt x="579" y="0"/>
                        </a:cubicBezTo>
                        <a:cubicBezTo>
                          <a:pt x="564" y="0"/>
                          <a:pt x="564" y="9"/>
                          <a:pt x="549" y="9"/>
                        </a:cubicBezTo>
                        <a:cubicBezTo>
                          <a:pt x="534" y="9"/>
                          <a:pt x="534" y="0"/>
                          <a:pt x="519" y="0"/>
                        </a:cubicBezTo>
                        <a:cubicBezTo>
                          <a:pt x="504" y="0"/>
                          <a:pt x="504" y="9"/>
                          <a:pt x="489" y="9"/>
                        </a:cubicBezTo>
                        <a:cubicBezTo>
                          <a:pt x="474" y="9"/>
                          <a:pt x="474" y="0"/>
                          <a:pt x="459" y="0"/>
                        </a:cubicBezTo>
                        <a:cubicBezTo>
                          <a:pt x="444" y="0"/>
                          <a:pt x="444" y="9"/>
                          <a:pt x="429" y="9"/>
                        </a:cubicBezTo>
                        <a:cubicBezTo>
                          <a:pt x="414" y="9"/>
                          <a:pt x="414" y="0"/>
                          <a:pt x="399" y="0"/>
                        </a:cubicBezTo>
                        <a:cubicBezTo>
                          <a:pt x="384" y="0"/>
                          <a:pt x="384" y="9"/>
                          <a:pt x="368" y="9"/>
                        </a:cubicBezTo>
                        <a:cubicBezTo>
                          <a:pt x="353" y="9"/>
                          <a:pt x="353" y="0"/>
                          <a:pt x="338" y="0"/>
                        </a:cubicBezTo>
                        <a:cubicBezTo>
                          <a:pt x="323" y="0"/>
                          <a:pt x="323" y="9"/>
                          <a:pt x="308" y="9"/>
                        </a:cubicBezTo>
                        <a:cubicBezTo>
                          <a:pt x="293" y="9"/>
                          <a:pt x="293" y="0"/>
                          <a:pt x="278" y="0"/>
                        </a:cubicBezTo>
                        <a:cubicBezTo>
                          <a:pt x="263" y="0"/>
                          <a:pt x="263" y="9"/>
                          <a:pt x="248" y="9"/>
                        </a:cubicBezTo>
                        <a:cubicBezTo>
                          <a:pt x="233" y="9"/>
                          <a:pt x="233" y="0"/>
                          <a:pt x="218" y="0"/>
                        </a:cubicBezTo>
                        <a:cubicBezTo>
                          <a:pt x="203" y="0"/>
                          <a:pt x="203" y="9"/>
                          <a:pt x="188" y="9"/>
                        </a:cubicBezTo>
                        <a:cubicBezTo>
                          <a:pt x="173" y="9"/>
                          <a:pt x="173" y="0"/>
                          <a:pt x="158" y="0"/>
                        </a:cubicBezTo>
                        <a:cubicBezTo>
                          <a:pt x="143" y="0"/>
                          <a:pt x="143" y="9"/>
                          <a:pt x="128" y="9"/>
                        </a:cubicBezTo>
                        <a:cubicBezTo>
                          <a:pt x="113" y="9"/>
                          <a:pt x="113" y="0"/>
                          <a:pt x="98" y="0"/>
                        </a:cubicBezTo>
                        <a:cubicBezTo>
                          <a:pt x="83" y="0"/>
                          <a:pt x="83" y="9"/>
                          <a:pt x="68" y="9"/>
                        </a:cubicBezTo>
                        <a:cubicBezTo>
                          <a:pt x="53" y="9"/>
                          <a:pt x="53" y="0"/>
                          <a:pt x="38" y="0"/>
                        </a:cubicBezTo>
                        <a:cubicBezTo>
                          <a:pt x="23" y="0"/>
                          <a:pt x="23" y="9"/>
                          <a:pt x="8" y="9"/>
                        </a:cubicBezTo>
                        <a:cubicBezTo>
                          <a:pt x="4" y="9"/>
                          <a:pt x="2" y="9"/>
                          <a:pt x="0" y="8"/>
                        </a:cubicBezTo>
                        <a:cubicBezTo>
                          <a:pt x="0" y="24"/>
                          <a:pt x="0" y="24"/>
                          <a:pt x="0" y="24"/>
                        </a:cubicBezTo>
                        <a:cubicBezTo>
                          <a:pt x="2" y="24"/>
                          <a:pt x="4" y="25"/>
                          <a:pt x="8" y="25"/>
                        </a:cubicBezTo>
                        <a:cubicBezTo>
                          <a:pt x="23" y="25"/>
                          <a:pt x="23" y="15"/>
                          <a:pt x="38" y="15"/>
                        </a:cubicBezTo>
                        <a:cubicBezTo>
                          <a:pt x="53" y="15"/>
                          <a:pt x="53" y="25"/>
                          <a:pt x="68" y="25"/>
                        </a:cubicBezTo>
                        <a:cubicBezTo>
                          <a:pt x="83" y="25"/>
                          <a:pt x="83" y="15"/>
                          <a:pt x="98" y="15"/>
                        </a:cubicBezTo>
                        <a:cubicBezTo>
                          <a:pt x="113" y="15"/>
                          <a:pt x="113" y="25"/>
                          <a:pt x="128" y="25"/>
                        </a:cubicBezTo>
                        <a:cubicBezTo>
                          <a:pt x="143" y="25"/>
                          <a:pt x="143" y="15"/>
                          <a:pt x="158" y="15"/>
                        </a:cubicBezTo>
                        <a:cubicBezTo>
                          <a:pt x="173" y="15"/>
                          <a:pt x="173" y="25"/>
                          <a:pt x="188" y="25"/>
                        </a:cubicBezTo>
                        <a:cubicBezTo>
                          <a:pt x="203" y="25"/>
                          <a:pt x="203" y="15"/>
                          <a:pt x="218" y="15"/>
                        </a:cubicBezTo>
                        <a:cubicBezTo>
                          <a:pt x="233" y="15"/>
                          <a:pt x="233" y="25"/>
                          <a:pt x="248" y="25"/>
                        </a:cubicBezTo>
                        <a:cubicBezTo>
                          <a:pt x="263" y="25"/>
                          <a:pt x="263" y="15"/>
                          <a:pt x="278" y="15"/>
                        </a:cubicBezTo>
                        <a:cubicBezTo>
                          <a:pt x="293" y="15"/>
                          <a:pt x="293" y="25"/>
                          <a:pt x="308" y="25"/>
                        </a:cubicBezTo>
                        <a:cubicBezTo>
                          <a:pt x="323" y="25"/>
                          <a:pt x="323" y="15"/>
                          <a:pt x="338" y="15"/>
                        </a:cubicBezTo>
                        <a:cubicBezTo>
                          <a:pt x="353" y="15"/>
                          <a:pt x="353" y="25"/>
                          <a:pt x="369" y="25"/>
                        </a:cubicBezTo>
                        <a:cubicBezTo>
                          <a:pt x="384" y="25"/>
                          <a:pt x="384" y="15"/>
                          <a:pt x="399" y="15"/>
                        </a:cubicBezTo>
                        <a:cubicBezTo>
                          <a:pt x="414" y="15"/>
                          <a:pt x="414" y="25"/>
                          <a:pt x="429" y="25"/>
                        </a:cubicBezTo>
                        <a:cubicBezTo>
                          <a:pt x="444" y="25"/>
                          <a:pt x="444" y="15"/>
                          <a:pt x="459" y="15"/>
                        </a:cubicBezTo>
                        <a:cubicBezTo>
                          <a:pt x="474" y="15"/>
                          <a:pt x="474" y="25"/>
                          <a:pt x="489" y="25"/>
                        </a:cubicBezTo>
                        <a:cubicBezTo>
                          <a:pt x="504" y="25"/>
                          <a:pt x="504" y="15"/>
                          <a:pt x="519" y="15"/>
                        </a:cubicBezTo>
                        <a:cubicBezTo>
                          <a:pt x="534" y="15"/>
                          <a:pt x="534" y="25"/>
                          <a:pt x="549" y="25"/>
                        </a:cubicBezTo>
                        <a:cubicBezTo>
                          <a:pt x="564" y="25"/>
                          <a:pt x="564" y="15"/>
                          <a:pt x="579" y="15"/>
                        </a:cubicBezTo>
                        <a:cubicBezTo>
                          <a:pt x="590" y="15"/>
                          <a:pt x="593" y="20"/>
                          <a:pt x="599" y="23"/>
                        </a:cubicBezTo>
                        <a:lnTo>
                          <a:pt x="599"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46" name="Freeform 164">
                    <a:extLst>
                      <a:ext uri="{FF2B5EF4-FFF2-40B4-BE49-F238E27FC236}">
                        <a16:creationId xmlns:a16="http://schemas.microsoft.com/office/drawing/2014/main" id="{ABB67967-4B25-0A3C-1661-E80007EBF474}"/>
                      </a:ext>
                    </a:extLst>
                  </p:cNvPr>
                  <p:cNvSpPr>
                    <a:spLocks/>
                  </p:cNvSpPr>
                  <p:nvPr/>
                </p:nvSpPr>
                <p:spPr bwMode="auto">
                  <a:xfrm>
                    <a:off x="42141" y="3910014"/>
                    <a:ext cx="9099549" cy="33337"/>
                  </a:xfrm>
                  <a:custGeom>
                    <a:avLst/>
                    <a:gdLst/>
                    <a:ahLst/>
                    <a:cxnLst>
                      <a:cxn ang="0">
                        <a:pos x="2471" y="9"/>
                      </a:cxn>
                      <a:cxn ang="0">
                        <a:pos x="5" y="9"/>
                      </a:cxn>
                      <a:cxn ang="0">
                        <a:pos x="0" y="5"/>
                      </a:cxn>
                      <a:cxn ang="0">
                        <a:pos x="5" y="0"/>
                      </a:cxn>
                      <a:cxn ang="0">
                        <a:pos x="2471" y="0"/>
                      </a:cxn>
                      <a:cxn ang="0">
                        <a:pos x="2475" y="5"/>
                      </a:cxn>
                      <a:cxn ang="0">
                        <a:pos x="2471" y="9"/>
                      </a:cxn>
                    </a:cxnLst>
                    <a:rect l="0" t="0" r="r" b="b"/>
                    <a:pathLst>
                      <a:path w="2475" h="9">
                        <a:moveTo>
                          <a:pt x="2471" y="9"/>
                        </a:moveTo>
                        <a:cubicBezTo>
                          <a:pt x="5" y="9"/>
                          <a:pt x="5" y="9"/>
                          <a:pt x="5" y="9"/>
                        </a:cubicBezTo>
                        <a:cubicBezTo>
                          <a:pt x="2" y="9"/>
                          <a:pt x="0" y="7"/>
                          <a:pt x="0" y="5"/>
                        </a:cubicBezTo>
                        <a:cubicBezTo>
                          <a:pt x="0" y="2"/>
                          <a:pt x="2" y="0"/>
                          <a:pt x="5" y="0"/>
                        </a:cubicBezTo>
                        <a:cubicBezTo>
                          <a:pt x="2471" y="0"/>
                          <a:pt x="2471" y="0"/>
                          <a:pt x="2471" y="0"/>
                        </a:cubicBezTo>
                        <a:cubicBezTo>
                          <a:pt x="2473" y="0"/>
                          <a:pt x="2475" y="2"/>
                          <a:pt x="2475" y="5"/>
                        </a:cubicBezTo>
                        <a:cubicBezTo>
                          <a:pt x="2475" y="7"/>
                          <a:pt x="2473" y="9"/>
                          <a:pt x="2471"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grpSp>
        </p:grpSp>
      </p:grpSp>
      <p:sp>
        <p:nvSpPr>
          <p:cNvPr id="2" name="Subtitle 2">
            <a:extLst>
              <a:ext uri="{FF2B5EF4-FFF2-40B4-BE49-F238E27FC236}">
                <a16:creationId xmlns:a16="http://schemas.microsoft.com/office/drawing/2014/main" id="{C9474B5F-D128-3D32-7D32-E01AE4B3092B}"/>
              </a:ext>
            </a:extLst>
          </p:cNvPr>
          <p:cNvSpPr txBox="1">
            <a:spLocks/>
          </p:cNvSpPr>
          <p:nvPr/>
        </p:nvSpPr>
        <p:spPr>
          <a:xfrm>
            <a:off x="487681" y="5712822"/>
            <a:ext cx="11321142" cy="1089659"/>
          </a:xfrm>
          <a:prstGeom prst="rect">
            <a:avLst/>
          </a:prstGeom>
        </p:spPr>
        <p:txBody>
          <a:bodyPr>
            <a:normAutofit/>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NEWH, Inc. is a 501(c)(3) non-profit organization founded in 1984 in Los Angeles, California by a group of women that shared a vision for females to have professional success in the hospitality industry. They founded the </a:t>
            </a:r>
            <a:r>
              <a:rPr kumimoji="0" lang="en-US" sz="1100" b="1"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Network of Executive Women in Hospitality </a:t>
            </a:r>
            <a:r>
              <a:rPr kumimoji="0" lang="en-US" sz="1100" b="0" i="0" u="none" strike="noStrike" kern="1200" cap="none" spc="0" normalizeH="0" baseline="0" noProof="0" dirty="0">
                <a:ln>
                  <a:noFill/>
                </a:ln>
                <a:solidFill>
                  <a:prstClr val="black">
                    <a:lumMod val="50000"/>
                    <a:lumOff val="50000"/>
                  </a:prstClr>
                </a:solidFill>
                <a:effectLst/>
                <a:uLnTx/>
                <a:uFillTx/>
                <a:latin typeface="Goudy Old Style"/>
                <a:ea typeface="+mn-ea"/>
                <a:cs typeface="+mn-cs"/>
              </a:rPr>
              <a:t>to provide networking opportunities with women engaged in careers related to hospitality design; hotels, motels, resorts, restaurants, cruise ships, casinos and other commercial properties. They decided to focus on sharing education and build a network of volunteers that would work towards a common mission to raise scholarship funds for deserving students pursuing careers in hospitality. The mission and organization quickly grew and opened membership and board participation to include men by 1993. NEWH, Inc. today is comprised of over 6,600 members, 30 Chapters and Regions has awarded more than $8.7 million dollars in scholarships funds to over 2,900 students.</a:t>
            </a:r>
          </a:p>
          <a:p>
            <a:pPr marL="0" marR="0" lvl="0" indent="0" algn="l" defTabSz="914400" rtl="0" eaLnBrk="1" fontAlgn="auto" latinLnBrk="0" hangingPunct="1">
              <a:lnSpc>
                <a:spcPct val="100000"/>
              </a:lnSpc>
              <a:spcBef>
                <a:spcPts val="1000"/>
              </a:spcBef>
              <a:spcAft>
                <a:spcPts val="0"/>
              </a:spcAft>
              <a:buClrTx/>
              <a:buSzPct val="70000"/>
              <a:buFont typeface="Arial" panose="020B0604020202020204" pitchFamily="34" charset="0"/>
              <a:buNone/>
              <a:tabLst/>
              <a:defRPr/>
            </a:pPr>
            <a:endParaRPr kumimoji="0" lang="en-US" sz="2400" b="0" i="0" u="none" strike="noStrike" kern="1200" cap="none" spc="0" normalizeH="0" baseline="0" noProof="0" dirty="0">
              <a:ln>
                <a:noFill/>
              </a:ln>
              <a:solidFill>
                <a:srgbClr val="293737"/>
              </a:solidFill>
              <a:effectLst/>
              <a:uLnTx/>
              <a:uFillTx/>
              <a:latin typeface="Goudy Old Style"/>
              <a:ea typeface="+mn-ea"/>
              <a:cs typeface="+mn-cs"/>
            </a:endParaRPr>
          </a:p>
        </p:txBody>
      </p:sp>
      <p:sp>
        <p:nvSpPr>
          <p:cNvPr id="11" name="Straight Connector 10">
            <a:extLst>
              <a:ext uri="{FF2B5EF4-FFF2-40B4-BE49-F238E27FC236}">
                <a16:creationId xmlns:a16="http://schemas.microsoft.com/office/drawing/2014/main" id="{63F9FBC9-F752-9233-282C-A281D704FDB7}"/>
              </a:ext>
            </a:extLst>
          </p:cNvPr>
          <p:cNvSpPr/>
          <p:nvPr/>
        </p:nvSpPr>
        <p:spPr>
          <a:xfrm>
            <a:off x="975361" y="3326674"/>
            <a:ext cx="10554788" cy="0"/>
          </a:xfrm>
          <a:prstGeom prst="line">
            <a:avLst/>
          </a:prstGeom>
          <a:solidFill>
            <a:srgbClr val="FFFFFF">
              <a:alpha val="90000"/>
              <a:hueOff val="0"/>
              <a:satOff val="0"/>
              <a:lumOff val="0"/>
              <a:alphaOff val="0"/>
            </a:srgbClr>
          </a:solidFill>
          <a:ln w="25400" cap="flat" cmpd="sng" algn="ctr">
            <a:solidFill>
              <a:srgbClr val="C527A2">
                <a:hueOff val="0"/>
                <a:satOff val="0"/>
                <a:lumOff val="0"/>
                <a:alphaOff val="0"/>
              </a:srgbClr>
            </a:solidFill>
            <a:prstDash val="solid"/>
            <a:tailEnd type="triangle" w="lg" len="lg"/>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nvGrpSpPr>
          <p:cNvPr id="71" name="Group 70">
            <a:extLst>
              <a:ext uri="{FF2B5EF4-FFF2-40B4-BE49-F238E27FC236}">
                <a16:creationId xmlns:a16="http://schemas.microsoft.com/office/drawing/2014/main" id="{A00D7E8F-D4FD-5B97-6A1C-1025533FC40F}"/>
              </a:ext>
            </a:extLst>
          </p:cNvPr>
          <p:cNvGrpSpPr/>
          <p:nvPr/>
        </p:nvGrpSpPr>
        <p:grpSpPr>
          <a:xfrm>
            <a:off x="1046214" y="1522257"/>
            <a:ext cx="2284258" cy="1804416"/>
            <a:chOff x="1046214" y="1522257"/>
            <a:chExt cx="2284258" cy="1804416"/>
          </a:xfrm>
        </p:grpSpPr>
        <p:sp>
          <p:nvSpPr>
            <p:cNvPr id="12" name="Teardrop 11">
              <a:extLst>
                <a:ext uri="{FF2B5EF4-FFF2-40B4-BE49-F238E27FC236}">
                  <a16:creationId xmlns:a16="http://schemas.microsoft.com/office/drawing/2014/main" id="{C9C70A44-483B-D98E-51E4-D9D2492CB7FF}"/>
                </a:ext>
              </a:extLst>
            </p:cNvPr>
            <p:cNvSpPr/>
            <p:nvPr/>
          </p:nvSpPr>
          <p:spPr>
            <a:xfrm rot="8100000">
              <a:off x="1046214"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Oval 12">
              <a:extLst>
                <a:ext uri="{FF2B5EF4-FFF2-40B4-BE49-F238E27FC236}">
                  <a16:creationId xmlns:a16="http://schemas.microsoft.com/office/drawing/2014/main" id="{E91A952D-F508-31AB-51E8-1634AC236965}"/>
                </a:ext>
              </a:extLst>
            </p:cNvPr>
            <p:cNvSpPr/>
            <p:nvPr/>
          </p:nvSpPr>
          <p:spPr>
            <a:xfrm>
              <a:off x="1082009"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14" name="Freeform: Shape 13">
              <a:extLst>
                <a:ext uri="{FF2B5EF4-FFF2-40B4-BE49-F238E27FC236}">
                  <a16:creationId xmlns:a16="http://schemas.microsoft.com/office/drawing/2014/main" id="{45D7C1E6-35CA-C575-5A46-B56A02F3788B}"/>
                </a:ext>
              </a:extLst>
            </p:cNvPr>
            <p:cNvSpPr/>
            <p:nvPr/>
          </p:nvSpPr>
          <p:spPr>
            <a:xfrm>
              <a:off x="1435162"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Founded in Los Angeles</a:t>
              </a:r>
            </a:p>
          </p:txBody>
        </p:sp>
        <p:sp>
          <p:nvSpPr>
            <p:cNvPr id="15" name="Freeform: Shape 14">
              <a:extLst>
                <a:ext uri="{FF2B5EF4-FFF2-40B4-BE49-F238E27FC236}">
                  <a16:creationId xmlns:a16="http://schemas.microsoft.com/office/drawing/2014/main" id="{6AB709A1-225C-A789-393E-AD5C5C2FF264}"/>
                </a:ext>
              </a:extLst>
            </p:cNvPr>
            <p:cNvSpPr/>
            <p:nvPr/>
          </p:nvSpPr>
          <p:spPr>
            <a:xfrm>
              <a:off x="1435162"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1984 </a:t>
              </a:r>
            </a:p>
          </p:txBody>
        </p:sp>
        <p:sp>
          <p:nvSpPr>
            <p:cNvPr id="16" name="Straight Connector 15">
              <a:extLst>
                <a:ext uri="{FF2B5EF4-FFF2-40B4-BE49-F238E27FC236}">
                  <a16:creationId xmlns:a16="http://schemas.microsoft.com/office/drawing/2014/main" id="{15E91A56-4C96-058B-20C0-86E383949C8F}"/>
                </a:ext>
              </a:extLst>
            </p:cNvPr>
            <p:cNvSpPr/>
            <p:nvPr/>
          </p:nvSpPr>
          <p:spPr>
            <a:xfrm>
              <a:off x="1207322"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17" name="Oval 16">
            <a:extLst>
              <a:ext uri="{FF2B5EF4-FFF2-40B4-BE49-F238E27FC236}">
                <a16:creationId xmlns:a16="http://schemas.microsoft.com/office/drawing/2014/main" id="{1C1D559E-8B0F-E634-A3A5-2003273A12E9}"/>
              </a:ext>
            </a:extLst>
          </p:cNvPr>
          <p:cNvSpPr/>
          <p:nvPr/>
        </p:nvSpPr>
        <p:spPr>
          <a:xfrm>
            <a:off x="117304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3" name="Group 82">
            <a:extLst>
              <a:ext uri="{FF2B5EF4-FFF2-40B4-BE49-F238E27FC236}">
                <a16:creationId xmlns:a16="http://schemas.microsoft.com/office/drawing/2014/main" id="{9F6CAAE6-61C9-B9BC-2932-6ED6DC3BC826}"/>
              </a:ext>
            </a:extLst>
          </p:cNvPr>
          <p:cNvGrpSpPr/>
          <p:nvPr/>
        </p:nvGrpSpPr>
        <p:grpSpPr>
          <a:xfrm>
            <a:off x="2217008" y="3326674"/>
            <a:ext cx="2284258" cy="1804415"/>
            <a:chOff x="2217008" y="3326674"/>
            <a:chExt cx="2284258" cy="1804415"/>
          </a:xfrm>
        </p:grpSpPr>
        <p:sp>
          <p:nvSpPr>
            <p:cNvPr id="18" name="Teardrop 17">
              <a:extLst>
                <a:ext uri="{FF2B5EF4-FFF2-40B4-BE49-F238E27FC236}">
                  <a16:creationId xmlns:a16="http://schemas.microsoft.com/office/drawing/2014/main" id="{F8528902-4992-09A0-CB5B-D06A662DB538}"/>
                </a:ext>
              </a:extLst>
            </p:cNvPr>
            <p:cNvSpPr/>
            <p:nvPr/>
          </p:nvSpPr>
          <p:spPr>
            <a:xfrm rot="18900000">
              <a:off x="2217008"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9" name="Oval 18">
              <a:extLst>
                <a:ext uri="{FF2B5EF4-FFF2-40B4-BE49-F238E27FC236}">
                  <a16:creationId xmlns:a16="http://schemas.microsoft.com/office/drawing/2014/main" id="{69644810-C222-2C1E-9ED0-575A81D058E9}"/>
                </a:ext>
              </a:extLst>
            </p:cNvPr>
            <p:cNvSpPr/>
            <p:nvPr/>
          </p:nvSpPr>
          <p:spPr>
            <a:xfrm>
              <a:off x="2252803"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0" name="Freeform: Shape 19">
              <a:extLst>
                <a:ext uri="{FF2B5EF4-FFF2-40B4-BE49-F238E27FC236}">
                  <a16:creationId xmlns:a16="http://schemas.microsoft.com/office/drawing/2014/main" id="{CFD3CDB3-F9A6-EAA3-2932-4F7EDF6043B7}"/>
                </a:ext>
              </a:extLst>
            </p:cNvPr>
            <p:cNvSpPr/>
            <p:nvPr/>
          </p:nvSpPr>
          <p:spPr>
            <a:xfrm>
              <a:off x="2605956"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First Scholarship</a:t>
              </a:r>
            </a:p>
          </p:txBody>
        </p:sp>
        <p:sp>
          <p:nvSpPr>
            <p:cNvPr id="21" name="Freeform: Shape 20">
              <a:extLst>
                <a:ext uri="{FF2B5EF4-FFF2-40B4-BE49-F238E27FC236}">
                  <a16:creationId xmlns:a16="http://schemas.microsoft.com/office/drawing/2014/main" id="{D9F291E4-CD37-18E7-F760-6E7782CBFD4C}"/>
                </a:ext>
              </a:extLst>
            </p:cNvPr>
            <p:cNvSpPr/>
            <p:nvPr/>
          </p:nvSpPr>
          <p:spPr>
            <a:xfrm>
              <a:off x="2605956"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1987</a:t>
              </a: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 </a:t>
              </a:r>
            </a:p>
          </p:txBody>
        </p:sp>
        <p:sp>
          <p:nvSpPr>
            <p:cNvPr id="22" name="Straight Connector 21">
              <a:extLst>
                <a:ext uri="{FF2B5EF4-FFF2-40B4-BE49-F238E27FC236}">
                  <a16:creationId xmlns:a16="http://schemas.microsoft.com/office/drawing/2014/main" id="{3C21AA2C-8FE6-8426-C6F7-13C12C0D5D32}"/>
                </a:ext>
              </a:extLst>
            </p:cNvPr>
            <p:cNvSpPr/>
            <p:nvPr/>
          </p:nvSpPr>
          <p:spPr>
            <a:xfrm>
              <a:off x="2378115"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3" name="Oval 22">
            <a:extLst>
              <a:ext uri="{FF2B5EF4-FFF2-40B4-BE49-F238E27FC236}">
                <a16:creationId xmlns:a16="http://schemas.microsoft.com/office/drawing/2014/main" id="{5BB7B067-9FA1-34C0-833D-754303267E23}"/>
              </a:ext>
            </a:extLst>
          </p:cNvPr>
          <p:cNvSpPr/>
          <p:nvPr/>
        </p:nvSpPr>
        <p:spPr>
          <a:xfrm>
            <a:off x="2343837"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3" name="Group 72">
            <a:extLst>
              <a:ext uri="{FF2B5EF4-FFF2-40B4-BE49-F238E27FC236}">
                <a16:creationId xmlns:a16="http://schemas.microsoft.com/office/drawing/2014/main" id="{36C016B8-DCD6-C61A-5302-ABA4DB8C5B26}"/>
              </a:ext>
            </a:extLst>
          </p:cNvPr>
          <p:cNvGrpSpPr/>
          <p:nvPr/>
        </p:nvGrpSpPr>
        <p:grpSpPr>
          <a:xfrm>
            <a:off x="3387801" y="1522257"/>
            <a:ext cx="2284258" cy="1804416"/>
            <a:chOff x="3387801" y="1522257"/>
            <a:chExt cx="2284258" cy="1804416"/>
          </a:xfrm>
        </p:grpSpPr>
        <p:sp>
          <p:nvSpPr>
            <p:cNvPr id="24" name="Teardrop 23">
              <a:extLst>
                <a:ext uri="{FF2B5EF4-FFF2-40B4-BE49-F238E27FC236}">
                  <a16:creationId xmlns:a16="http://schemas.microsoft.com/office/drawing/2014/main" id="{B7B5CF53-64E3-F3B4-5A8C-287384724E00}"/>
                </a:ext>
              </a:extLst>
            </p:cNvPr>
            <p:cNvSpPr/>
            <p:nvPr/>
          </p:nvSpPr>
          <p:spPr>
            <a:xfrm rot="8100000">
              <a:off x="3387801"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5" name="Oval 24">
              <a:extLst>
                <a:ext uri="{FF2B5EF4-FFF2-40B4-BE49-F238E27FC236}">
                  <a16:creationId xmlns:a16="http://schemas.microsoft.com/office/drawing/2014/main" id="{78F10F8D-2016-A472-65C2-EF5B63C0B852}"/>
                </a:ext>
              </a:extLst>
            </p:cNvPr>
            <p:cNvSpPr/>
            <p:nvPr/>
          </p:nvSpPr>
          <p:spPr>
            <a:xfrm>
              <a:off x="3423596"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26" name="Freeform: Shape 25">
              <a:extLst>
                <a:ext uri="{FF2B5EF4-FFF2-40B4-BE49-F238E27FC236}">
                  <a16:creationId xmlns:a16="http://schemas.microsoft.com/office/drawing/2014/main" id="{01306819-6F4C-1AC8-019D-2A3B143B1C54}"/>
                </a:ext>
              </a:extLst>
            </p:cNvPr>
            <p:cNvSpPr/>
            <p:nvPr/>
          </p:nvSpPr>
          <p:spPr>
            <a:xfrm>
              <a:off x="3776749"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13 US Chapters</a:t>
              </a:r>
            </a:p>
          </p:txBody>
        </p:sp>
        <p:sp>
          <p:nvSpPr>
            <p:cNvPr id="27" name="Freeform: Shape 26">
              <a:extLst>
                <a:ext uri="{FF2B5EF4-FFF2-40B4-BE49-F238E27FC236}">
                  <a16:creationId xmlns:a16="http://schemas.microsoft.com/office/drawing/2014/main" id="{AE11F35C-B906-3567-69A2-49FF2B3BB3F7}"/>
                </a:ext>
              </a:extLst>
            </p:cNvPr>
            <p:cNvSpPr/>
            <p:nvPr/>
          </p:nvSpPr>
          <p:spPr>
            <a:xfrm>
              <a:off x="3776749"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2000</a:t>
              </a:r>
              <a:endParaRPr kumimoji="0" lang="en-US" sz="14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28" name="Straight Connector 27">
              <a:extLst>
                <a:ext uri="{FF2B5EF4-FFF2-40B4-BE49-F238E27FC236}">
                  <a16:creationId xmlns:a16="http://schemas.microsoft.com/office/drawing/2014/main" id="{16D85141-8030-2348-12D9-79F2A32DD9BC}"/>
                </a:ext>
              </a:extLst>
            </p:cNvPr>
            <p:cNvSpPr/>
            <p:nvPr/>
          </p:nvSpPr>
          <p:spPr>
            <a:xfrm>
              <a:off x="3548909"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29" name="Oval 28">
            <a:extLst>
              <a:ext uri="{FF2B5EF4-FFF2-40B4-BE49-F238E27FC236}">
                <a16:creationId xmlns:a16="http://schemas.microsoft.com/office/drawing/2014/main" id="{A66886FC-39ED-2E4D-0ED4-5226E4ECA5C5}"/>
              </a:ext>
            </a:extLst>
          </p:cNvPr>
          <p:cNvSpPr/>
          <p:nvPr/>
        </p:nvSpPr>
        <p:spPr>
          <a:xfrm>
            <a:off x="3514631"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4" name="Group 83">
            <a:extLst>
              <a:ext uri="{FF2B5EF4-FFF2-40B4-BE49-F238E27FC236}">
                <a16:creationId xmlns:a16="http://schemas.microsoft.com/office/drawing/2014/main" id="{6DF663D0-A37E-C10D-D83B-B5F1715A9962}"/>
              </a:ext>
            </a:extLst>
          </p:cNvPr>
          <p:cNvGrpSpPr/>
          <p:nvPr/>
        </p:nvGrpSpPr>
        <p:grpSpPr>
          <a:xfrm>
            <a:off x="4558595" y="3326674"/>
            <a:ext cx="2284258" cy="1804415"/>
            <a:chOff x="4558595" y="3326674"/>
            <a:chExt cx="2284258" cy="1804415"/>
          </a:xfrm>
        </p:grpSpPr>
        <p:sp>
          <p:nvSpPr>
            <p:cNvPr id="30" name="Teardrop 29">
              <a:extLst>
                <a:ext uri="{FF2B5EF4-FFF2-40B4-BE49-F238E27FC236}">
                  <a16:creationId xmlns:a16="http://schemas.microsoft.com/office/drawing/2014/main" id="{9DFCD0F6-5DFE-E717-CB3F-FA4139FE7C3E}"/>
                </a:ext>
              </a:extLst>
            </p:cNvPr>
            <p:cNvSpPr/>
            <p:nvPr/>
          </p:nvSpPr>
          <p:spPr>
            <a:xfrm rot="18900000">
              <a:off x="4558595"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1" name="Oval 30">
              <a:extLst>
                <a:ext uri="{FF2B5EF4-FFF2-40B4-BE49-F238E27FC236}">
                  <a16:creationId xmlns:a16="http://schemas.microsoft.com/office/drawing/2014/main" id="{CC657E44-08F8-13D2-D481-391E3C9C263F}"/>
                </a:ext>
              </a:extLst>
            </p:cNvPr>
            <p:cNvSpPr/>
            <p:nvPr/>
          </p:nvSpPr>
          <p:spPr>
            <a:xfrm>
              <a:off x="4594390"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2" name="Freeform: Shape 31">
              <a:extLst>
                <a:ext uri="{FF2B5EF4-FFF2-40B4-BE49-F238E27FC236}">
                  <a16:creationId xmlns:a16="http://schemas.microsoft.com/office/drawing/2014/main" id="{49C66A77-B947-3C6F-2362-01F1B3E8C509}"/>
                </a:ext>
              </a:extLst>
            </p:cNvPr>
            <p:cNvSpPr/>
            <p:nvPr/>
          </p:nvSpPr>
          <p:spPr>
            <a:xfrm>
              <a:off x="4947543"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Toronto Chapter and UK Chapter</a:t>
              </a:r>
            </a:p>
          </p:txBody>
        </p:sp>
        <p:sp>
          <p:nvSpPr>
            <p:cNvPr id="33" name="Freeform: Shape 32">
              <a:extLst>
                <a:ext uri="{FF2B5EF4-FFF2-40B4-BE49-F238E27FC236}">
                  <a16:creationId xmlns:a16="http://schemas.microsoft.com/office/drawing/2014/main" id="{19697A56-BB2E-733E-4DCC-685496059D4C}"/>
                </a:ext>
              </a:extLst>
            </p:cNvPr>
            <p:cNvSpPr/>
            <p:nvPr/>
          </p:nvSpPr>
          <p:spPr>
            <a:xfrm>
              <a:off x="4947543"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2004</a:t>
              </a:r>
            </a:p>
          </p:txBody>
        </p:sp>
        <p:sp>
          <p:nvSpPr>
            <p:cNvPr id="34" name="Straight Connector 33">
              <a:extLst>
                <a:ext uri="{FF2B5EF4-FFF2-40B4-BE49-F238E27FC236}">
                  <a16:creationId xmlns:a16="http://schemas.microsoft.com/office/drawing/2014/main" id="{E3497D97-2CAF-DD52-ACD9-9405E33A051E}"/>
                </a:ext>
              </a:extLst>
            </p:cNvPr>
            <p:cNvSpPr/>
            <p:nvPr/>
          </p:nvSpPr>
          <p:spPr>
            <a:xfrm>
              <a:off x="4719702"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35" name="Oval 34">
            <a:extLst>
              <a:ext uri="{FF2B5EF4-FFF2-40B4-BE49-F238E27FC236}">
                <a16:creationId xmlns:a16="http://schemas.microsoft.com/office/drawing/2014/main" id="{D692A499-B444-EBBA-30F1-9353A47560B1}"/>
              </a:ext>
            </a:extLst>
          </p:cNvPr>
          <p:cNvSpPr/>
          <p:nvPr/>
        </p:nvSpPr>
        <p:spPr>
          <a:xfrm>
            <a:off x="4685424"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79" name="Group 78">
            <a:extLst>
              <a:ext uri="{FF2B5EF4-FFF2-40B4-BE49-F238E27FC236}">
                <a16:creationId xmlns:a16="http://schemas.microsoft.com/office/drawing/2014/main" id="{18AF3C7D-D213-BE93-68F2-CB89BE74425B}"/>
              </a:ext>
            </a:extLst>
          </p:cNvPr>
          <p:cNvGrpSpPr/>
          <p:nvPr/>
        </p:nvGrpSpPr>
        <p:grpSpPr>
          <a:xfrm>
            <a:off x="5729388" y="1522257"/>
            <a:ext cx="2284259" cy="1804416"/>
            <a:chOff x="5729388" y="1522257"/>
            <a:chExt cx="2284259" cy="1804416"/>
          </a:xfrm>
        </p:grpSpPr>
        <p:sp>
          <p:nvSpPr>
            <p:cNvPr id="36" name="Teardrop 35">
              <a:extLst>
                <a:ext uri="{FF2B5EF4-FFF2-40B4-BE49-F238E27FC236}">
                  <a16:creationId xmlns:a16="http://schemas.microsoft.com/office/drawing/2014/main" id="{77C94434-EEEF-D90A-169F-2EAFB53DE271}"/>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37" name="Oval 36">
              <a:extLst>
                <a:ext uri="{FF2B5EF4-FFF2-40B4-BE49-F238E27FC236}">
                  <a16:creationId xmlns:a16="http://schemas.microsoft.com/office/drawing/2014/main" id="{2078EBEA-5213-DC84-7772-65E4CC8C5FCD}"/>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38" name="Freeform: Shape 37">
              <a:extLst>
                <a:ext uri="{FF2B5EF4-FFF2-40B4-BE49-F238E27FC236}">
                  <a16:creationId xmlns:a16="http://schemas.microsoft.com/office/drawing/2014/main" id="{34A8561A-D9F1-CDA0-435C-FF6A354AA36F}"/>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39" name="Freeform: Shape 38">
              <a:extLst>
                <a:ext uri="{FF2B5EF4-FFF2-40B4-BE49-F238E27FC236}">
                  <a16:creationId xmlns:a16="http://schemas.microsoft.com/office/drawing/2014/main" id="{8BBA989D-2B18-B16B-1DEC-877F5903DE10}"/>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2011</a:t>
              </a:r>
            </a:p>
          </p:txBody>
        </p:sp>
        <p:sp>
          <p:nvSpPr>
            <p:cNvPr id="40" name="Straight Connector 39">
              <a:extLst>
                <a:ext uri="{FF2B5EF4-FFF2-40B4-BE49-F238E27FC236}">
                  <a16:creationId xmlns:a16="http://schemas.microsoft.com/office/drawing/2014/main" id="{9CC7D50A-7401-DFED-40AC-1FA006E47677}"/>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1" name="Oval 40">
            <a:extLst>
              <a:ext uri="{FF2B5EF4-FFF2-40B4-BE49-F238E27FC236}">
                <a16:creationId xmlns:a16="http://schemas.microsoft.com/office/drawing/2014/main" id="{2AB4B418-7E39-64ED-51C7-E40BC052F2DB}"/>
              </a:ext>
            </a:extLst>
          </p:cNvPr>
          <p:cNvSpPr/>
          <p:nvPr/>
        </p:nvSpPr>
        <p:spPr>
          <a:xfrm>
            <a:off x="5856218"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5" name="Group 84">
            <a:extLst>
              <a:ext uri="{FF2B5EF4-FFF2-40B4-BE49-F238E27FC236}">
                <a16:creationId xmlns:a16="http://schemas.microsoft.com/office/drawing/2014/main" id="{CA5DFD22-87C8-EF03-10DB-81E7144B6E4B}"/>
              </a:ext>
            </a:extLst>
          </p:cNvPr>
          <p:cNvGrpSpPr/>
          <p:nvPr/>
        </p:nvGrpSpPr>
        <p:grpSpPr>
          <a:xfrm>
            <a:off x="6900182" y="3326674"/>
            <a:ext cx="2284258" cy="1804415"/>
            <a:chOff x="6900182" y="3326674"/>
            <a:chExt cx="2284258" cy="1804415"/>
          </a:xfrm>
        </p:grpSpPr>
        <p:sp>
          <p:nvSpPr>
            <p:cNvPr id="42" name="Teardrop 41">
              <a:extLst>
                <a:ext uri="{FF2B5EF4-FFF2-40B4-BE49-F238E27FC236}">
                  <a16:creationId xmlns:a16="http://schemas.microsoft.com/office/drawing/2014/main" id="{26C1F80B-291F-4DE9-D207-1A38E90EF8BD}"/>
                </a:ext>
              </a:extLst>
            </p:cNvPr>
            <p:cNvSpPr/>
            <p:nvPr/>
          </p:nvSpPr>
          <p:spPr>
            <a:xfrm rot="18900000">
              <a:off x="6900182" y="4735408"/>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3" name="Oval 42">
              <a:extLst>
                <a:ext uri="{FF2B5EF4-FFF2-40B4-BE49-F238E27FC236}">
                  <a16:creationId xmlns:a16="http://schemas.microsoft.com/office/drawing/2014/main" id="{BE26489A-62E7-D39F-CE12-BE5C15BBAF68}"/>
                </a:ext>
              </a:extLst>
            </p:cNvPr>
            <p:cNvSpPr/>
            <p:nvPr/>
          </p:nvSpPr>
          <p:spPr>
            <a:xfrm>
              <a:off x="6935977" y="4771203"/>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44" name="Freeform: Shape 43">
              <a:extLst>
                <a:ext uri="{FF2B5EF4-FFF2-40B4-BE49-F238E27FC236}">
                  <a16:creationId xmlns:a16="http://schemas.microsoft.com/office/drawing/2014/main" id="{E3B6981F-CA4A-CF22-B74A-F2C78FB36B9A}"/>
                </a:ext>
              </a:extLst>
            </p:cNvPr>
            <p:cNvSpPr/>
            <p:nvPr/>
          </p:nvSpPr>
          <p:spPr>
            <a:xfrm>
              <a:off x="7289130" y="3326674"/>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33350" rIns="0" bIns="88900" numCol="1" spcCol="1270" anchor="b"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International Expansion - Paris &amp; Milan Chapters</a:t>
              </a:r>
            </a:p>
          </p:txBody>
        </p:sp>
        <p:sp>
          <p:nvSpPr>
            <p:cNvPr id="45" name="Freeform: Shape 44">
              <a:extLst>
                <a:ext uri="{FF2B5EF4-FFF2-40B4-BE49-F238E27FC236}">
                  <a16:creationId xmlns:a16="http://schemas.microsoft.com/office/drawing/2014/main" id="{29EB4F52-762E-2B8C-1889-B3CC4D628CAA}"/>
                </a:ext>
              </a:extLst>
            </p:cNvPr>
            <p:cNvSpPr/>
            <p:nvPr/>
          </p:nvSpPr>
          <p:spPr>
            <a:xfrm>
              <a:off x="7289130" y="4661941"/>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2019</a:t>
              </a:r>
            </a:p>
          </p:txBody>
        </p:sp>
        <p:sp>
          <p:nvSpPr>
            <p:cNvPr id="46" name="Straight Connector 45">
              <a:extLst>
                <a:ext uri="{FF2B5EF4-FFF2-40B4-BE49-F238E27FC236}">
                  <a16:creationId xmlns:a16="http://schemas.microsoft.com/office/drawing/2014/main" id="{5636FC08-4393-D55E-28D9-EF235BC3C008}"/>
                </a:ext>
              </a:extLst>
            </p:cNvPr>
            <p:cNvSpPr/>
            <p:nvPr/>
          </p:nvSpPr>
          <p:spPr>
            <a:xfrm>
              <a:off x="7061289" y="3326674"/>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
        <p:nvSpPr>
          <p:cNvPr id="47" name="Oval 46">
            <a:extLst>
              <a:ext uri="{FF2B5EF4-FFF2-40B4-BE49-F238E27FC236}">
                <a16:creationId xmlns:a16="http://schemas.microsoft.com/office/drawing/2014/main" id="{836F22B3-2BCF-9E18-6FE2-4FA9C71F2B8D}"/>
              </a:ext>
            </a:extLst>
          </p:cNvPr>
          <p:cNvSpPr/>
          <p:nvPr/>
        </p:nvSpPr>
        <p:spPr>
          <a:xfrm>
            <a:off x="7027012"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81" name="Group 80">
            <a:extLst>
              <a:ext uri="{FF2B5EF4-FFF2-40B4-BE49-F238E27FC236}">
                <a16:creationId xmlns:a16="http://schemas.microsoft.com/office/drawing/2014/main" id="{46A1519F-B159-661C-FC55-E041081A153F}"/>
              </a:ext>
            </a:extLst>
          </p:cNvPr>
          <p:cNvGrpSpPr/>
          <p:nvPr/>
        </p:nvGrpSpPr>
        <p:grpSpPr>
          <a:xfrm>
            <a:off x="8450522" y="1522257"/>
            <a:ext cx="3041084" cy="1804416"/>
            <a:chOff x="8459924" y="1522257"/>
            <a:chExt cx="1895310" cy="1804416"/>
          </a:xfrm>
        </p:grpSpPr>
        <p:sp>
          <p:nvSpPr>
            <p:cNvPr id="50" name="Freeform: Shape 49">
              <a:extLst>
                <a:ext uri="{FF2B5EF4-FFF2-40B4-BE49-F238E27FC236}">
                  <a16:creationId xmlns:a16="http://schemas.microsoft.com/office/drawing/2014/main" id="{39687879-6635-1119-9AB2-2F376EDD7E8E}"/>
                </a:ext>
              </a:extLst>
            </p:cNvPr>
            <p:cNvSpPr/>
            <p:nvPr/>
          </p:nvSpPr>
          <p:spPr>
            <a:xfrm>
              <a:off x="8459924"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Leading Non-Profit International Hospitality Organization</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30 Chapters/Regional Groups in the US, Canada, UK, Paris, &amp; Milan</a:t>
              </a: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51" name="Freeform: Shape 50">
              <a:extLst>
                <a:ext uri="{FF2B5EF4-FFF2-40B4-BE49-F238E27FC236}">
                  <a16:creationId xmlns:a16="http://schemas.microsoft.com/office/drawing/2014/main" id="{6318B543-3A76-5846-0ABC-0F55C0785648}"/>
                </a:ext>
              </a:extLst>
            </p:cNvPr>
            <p:cNvSpPr/>
            <p:nvPr/>
          </p:nvSpPr>
          <p:spPr>
            <a:xfrm>
              <a:off x="8459924"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r>
                <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2024</a:t>
              </a:r>
            </a:p>
          </p:txBody>
        </p:sp>
      </p:grpSp>
      <p:sp>
        <p:nvSpPr>
          <p:cNvPr id="53" name="Oval 52">
            <a:extLst>
              <a:ext uri="{FF2B5EF4-FFF2-40B4-BE49-F238E27FC236}">
                <a16:creationId xmlns:a16="http://schemas.microsoft.com/office/drawing/2014/main" id="{6BC36BC2-9E22-BE8E-D5D9-1027846362C2}"/>
              </a:ext>
            </a:extLst>
          </p:cNvPr>
          <p:cNvSpPr/>
          <p:nvPr/>
        </p:nvSpPr>
        <p:spPr>
          <a:xfrm>
            <a:off x="8197805" y="3284450"/>
            <a:ext cx="82022" cy="84446"/>
          </a:xfrm>
          <a:prstGeom prst="ellipse">
            <a:avLst/>
          </a:prstGeom>
          <a:gradFill rotWithShape="0">
            <a:gsLst>
              <a:gs pos="0">
                <a:srgbClr val="C527A2">
                  <a:satMod val="100000"/>
                  <a:lumMod val="100000"/>
                </a:srgbClr>
              </a:gs>
              <a:gs pos="50000">
                <a:srgbClr val="C527A2">
                  <a:shade val="99000"/>
                  <a:satMod val="105000"/>
                  <a:lumMod val="100000"/>
                </a:srgbClr>
              </a:gs>
              <a:gs pos="100000">
                <a:srgbClr val="C527A2">
                  <a:shade val="98000"/>
                  <a:satMod val="105000"/>
                  <a:lumMod val="100000"/>
                </a:srgbClr>
              </a:gs>
            </a:gsLst>
            <a:lin ang="5400000" scaled="0"/>
          </a:gradFill>
          <a:ln w="6350" cap="flat" cmpd="sng" algn="ctr">
            <a:solidFill>
              <a:srgbClr val="FFFFFF">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5F6177B4-3206-E62B-805C-281471E05041}"/>
              </a:ext>
            </a:extLst>
          </p:cNvPr>
          <p:cNvSpPr txBox="1"/>
          <p:nvPr/>
        </p:nvSpPr>
        <p:spPr>
          <a:xfrm>
            <a:off x="722812" y="451842"/>
            <a:ext cx="53011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oudy Old Style"/>
                <a:ea typeface="+mn-ea"/>
                <a:cs typeface="+mn-cs"/>
              </a:rPr>
              <a:t>NEWH Timeline</a:t>
            </a:r>
          </a:p>
        </p:txBody>
      </p:sp>
      <p:pic>
        <p:nvPicPr>
          <p:cNvPr id="252" name="Graphic 251">
            <a:extLst>
              <a:ext uri="{FF2B5EF4-FFF2-40B4-BE49-F238E27FC236}">
                <a16:creationId xmlns:a16="http://schemas.microsoft.com/office/drawing/2014/main" id="{C2BD00D1-8247-1C0C-F645-F15124E8E1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20115" y="6072260"/>
            <a:ext cx="995394" cy="1288157"/>
          </a:xfrm>
          <a:prstGeom prst="rect">
            <a:avLst/>
          </a:prstGeom>
        </p:spPr>
      </p:pic>
      <p:sp>
        <p:nvSpPr>
          <p:cNvPr id="4" name="TextBox 3">
            <a:extLst>
              <a:ext uri="{FF2B5EF4-FFF2-40B4-BE49-F238E27FC236}">
                <a16:creationId xmlns:a16="http://schemas.microsoft.com/office/drawing/2014/main" id="{75936178-7226-F04D-75BF-EEAC6A58F117}"/>
              </a:ext>
            </a:extLst>
          </p:cNvPr>
          <p:cNvSpPr txBox="1"/>
          <p:nvPr/>
        </p:nvSpPr>
        <p:spPr>
          <a:xfrm>
            <a:off x="6086326" y="2053007"/>
            <a:ext cx="1751287" cy="674031"/>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rPr>
              <a:t>17 US Chapters and 8 US/International Regional Groups</a:t>
            </a:r>
          </a:p>
        </p:txBody>
      </p:sp>
      <p:grpSp>
        <p:nvGrpSpPr>
          <p:cNvPr id="3" name="Group 2">
            <a:extLst>
              <a:ext uri="{FF2B5EF4-FFF2-40B4-BE49-F238E27FC236}">
                <a16:creationId xmlns:a16="http://schemas.microsoft.com/office/drawing/2014/main" id="{312F7309-6308-1D41-CF77-DC2888F11BC5}"/>
              </a:ext>
            </a:extLst>
          </p:cNvPr>
          <p:cNvGrpSpPr/>
          <p:nvPr/>
        </p:nvGrpSpPr>
        <p:grpSpPr>
          <a:xfrm>
            <a:off x="8066788" y="1543050"/>
            <a:ext cx="2284259" cy="1804416"/>
            <a:chOff x="5729388" y="1522257"/>
            <a:chExt cx="2284259" cy="1804416"/>
          </a:xfrm>
        </p:grpSpPr>
        <p:sp>
          <p:nvSpPr>
            <p:cNvPr id="5" name="Teardrop 4">
              <a:extLst>
                <a:ext uri="{FF2B5EF4-FFF2-40B4-BE49-F238E27FC236}">
                  <a16:creationId xmlns:a16="http://schemas.microsoft.com/office/drawing/2014/main" id="{AA523101-038C-2D4B-69A6-E016376FF90C}"/>
                </a:ext>
              </a:extLst>
            </p:cNvPr>
            <p:cNvSpPr/>
            <p:nvPr/>
          </p:nvSpPr>
          <p:spPr>
            <a:xfrm rot="8100000">
              <a:off x="5729388" y="1595724"/>
              <a:ext cx="322215" cy="322215"/>
            </a:xfrm>
            <a:prstGeom prst="teardrop">
              <a:avLst>
                <a:gd name="adj" fmla="val 115000"/>
              </a:avLst>
            </a:prstGeom>
            <a:gradFill rotWithShape="0">
              <a:gsLst>
                <a:gs pos="0">
                  <a:srgbClr val="C527A2">
                    <a:hueOff val="0"/>
                    <a:satOff val="0"/>
                    <a:lumOff val="0"/>
                    <a:alphaOff val="0"/>
                    <a:satMod val="100000"/>
                    <a:lumMod val="100000"/>
                  </a:srgbClr>
                </a:gs>
                <a:gs pos="50000">
                  <a:srgbClr val="C527A2">
                    <a:hueOff val="0"/>
                    <a:satOff val="0"/>
                    <a:lumOff val="0"/>
                    <a:alphaOff val="0"/>
                    <a:shade val="99000"/>
                    <a:satMod val="105000"/>
                    <a:lumMod val="100000"/>
                  </a:srgbClr>
                </a:gs>
                <a:gs pos="100000">
                  <a:srgbClr val="C527A2">
                    <a:hueOff val="0"/>
                    <a:satOff val="0"/>
                    <a:lumOff val="0"/>
                    <a:alphaOff val="0"/>
                    <a:shade val="98000"/>
                    <a:satMod val="105000"/>
                    <a:lumMod val="100000"/>
                  </a:srgbClr>
                </a:gs>
              </a:gsLst>
              <a:lin ang="5400000" scaled="0"/>
            </a:gradFill>
            <a:ln w="6350" cap="flat" cmpd="sng" algn="ctr">
              <a:solidFill>
                <a:srgbClr val="C527A2">
                  <a:hueOff val="0"/>
                  <a:satOff val="0"/>
                  <a:lumOff val="0"/>
                  <a:alphaOff val="0"/>
                </a:srgbClr>
              </a:solidFill>
              <a:prstDash val="solid"/>
            </a:ln>
            <a:effectLst>
              <a:outerShdw blurRad="38100" dist="12700" dir="5400000" algn="ctr" rotWithShape="0">
                <a:srgbClr val="000000">
                  <a:alpha val="63000"/>
                </a:srgbClr>
              </a:outerShdw>
            </a:effectLst>
          </p:spPr>
          <p:style>
            <a:lnRef idx="1">
              <a:scrgbClr r="0" g="0" b="0"/>
            </a:lnRef>
            <a:fillRef idx="3">
              <a:scrgbClr r="0" g="0" b="0"/>
            </a:fillRef>
            <a:effectRef idx="2">
              <a:scrgbClr r="0" g="0" b="0"/>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6" name="Oval 5">
              <a:extLst>
                <a:ext uri="{FF2B5EF4-FFF2-40B4-BE49-F238E27FC236}">
                  <a16:creationId xmlns:a16="http://schemas.microsoft.com/office/drawing/2014/main" id="{0F898C14-D5CD-3B5C-7BB0-2C0F891B92AB}"/>
                </a:ext>
              </a:extLst>
            </p:cNvPr>
            <p:cNvSpPr/>
            <p:nvPr/>
          </p:nvSpPr>
          <p:spPr>
            <a:xfrm>
              <a:off x="5765184" y="1631519"/>
              <a:ext cx="250624" cy="250624"/>
            </a:xfrm>
            <a:prstGeom prst="ellipse">
              <a:avLst/>
            </a:prstGeom>
            <a:solidFill>
              <a:srgbClr val="FFFFFF">
                <a:alpha val="90000"/>
                <a:hueOff val="0"/>
                <a:satOff val="0"/>
                <a:lumOff val="0"/>
                <a:alphaOff val="0"/>
              </a:srgbClr>
            </a:solidFill>
            <a:ln w="6350" cap="flat" cmpd="sng" algn="ctr">
              <a:no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sp>
          <p:nvSpPr>
            <p:cNvPr id="7" name="Freeform: Shape 6">
              <a:extLst>
                <a:ext uri="{FF2B5EF4-FFF2-40B4-BE49-F238E27FC236}">
                  <a16:creationId xmlns:a16="http://schemas.microsoft.com/office/drawing/2014/main" id="{21CE880B-BB4A-9065-180B-3F7A1C5FB520}"/>
                </a:ext>
              </a:extLst>
            </p:cNvPr>
            <p:cNvSpPr/>
            <p:nvPr/>
          </p:nvSpPr>
          <p:spPr>
            <a:xfrm>
              <a:off x="6118337" y="1991406"/>
              <a:ext cx="1895310" cy="1335267"/>
            </a:xfrm>
            <a:custGeom>
              <a:avLst/>
              <a:gdLst>
                <a:gd name="connsiteX0" fmla="*/ 0 w 1895310"/>
                <a:gd name="connsiteY0" fmla="*/ 0 h 1335267"/>
                <a:gd name="connsiteX1" fmla="*/ 1895310 w 1895310"/>
                <a:gd name="connsiteY1" fmla="*/ 0 h 1335267"/>
                <a:gd name="connsiteX2" fmla="*/ 1895310 w 1895310"/>
                <a:gd name="connsiteY2" fmla="*/ 1335267 h 1335267"/>
                <a:gd name="connsiteX3" fmla="*/ 0 w 1895310"/>
                <a:gd name="connsiteY3" fmla="*/ 1335267 h 1335267"/>
                <a:gd name="connsiteX4" fmla="*/ 0 w 1895310"/>
                <a:gd name="connsiteY4" fmla="*/ 0 h 133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1335267">
                  <a:moveTo>
                    <a:pt x="0" y="0"/>
                  </a:moveTo>
                  <a:lnTo>
                    <a:pt x="1895310" y="0"/>
                  </a:lnTo>
                  <a:lnTo>
                    <a:pt x="1895310" y="1335267"/>
                  </a:lnTo>
                  <a:lnTo>
                    <a:pt x="0" y="1335267"/>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88900" rIns="88900" bIns="133350" numCol="1" spcCol="1270" anchor="t"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9" name="Freeform: Shape 8">
              <a:extLst>
                <a:ext uri="{FF2B5EF4-FFF2-40B4-BE49-F238E27FC236}">
                  <a16:creationId xmlns:a16="http://schemas.microsoft.com/office/drawing/2014/main" id="{2C5F6AF2-791B-598E-A3EA-18DB399C865E}"/>
                </a:ext>
              </a:extLst>
            </p:cNvPr>
            <p:cNvSpPr/>
            <p:nvPr/>
          </p:nvSpPr>
          <p:spPr>
            <a:xfrm>
              <a:off x="6118337" y="1522257"/>
              <a:ext cx="1895310" cy="469148"/>
            </a:xfrm>
            <a:custGeom>
              <a:avLst/>
              <a:gdLst>
                <a:gd name="connsiteX0" fmla="*/ 0 w 1895310"/>
                <a:gd name="connsiteY0" fmla="*/ 0 h 469148"/>
                <a:gd name="connsiteX1" fmla="*/ 1895310 w 1895310"/>
                <a:gd name="connsiteY1" fmla="*/ 0 h 469148"/>
                <a:gd name="connsiteX2" fmla="*/ 1895310 w 1895310"/>
                <a:gd name="connsiteY2" fmla="*/ 469148 h 469148"/>
                <a:gd name="connsiteX3" fmla="*/ 0 w 1895310"/>
                <a:gd name="connsiteY3" fmla="*/ 469148 h 469148"/>
                <a:gd name="connsiteX4" fmla="*/ 0 w 1895310"/>
                <a:gd name="connsiteY4" fmla="*/ 0 h 46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310" h="469148">
                  <a:moveTo>
                    <a:pt x="0" y="0"/>
                  </a:moveTo>
                  <a:lnTo>
                    <a:pt x="1895310" y="0"/>
                  </a:lnTo>
                  <a:lnTo>
                    <a:pt x="1895310" y="469148"/>
                  </a:lnTo>
                  <a:lnTo>
                    <a:pt x="0" y="469148"/>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b="1"/>
              </a:pPr>
              <a:endParaRPr kumimoji="0" lang="en-US" sz="1600" b="1" i="0" u="none" strike="noStrike" kern="1200" cap="none" spc="0" normalizeH="0" baseline="0" noProof="0" dirty="0">
                <a:ln>
                  <a:noFill/>
                </a:ln>
                <a:solidFill>
                  <a:srgbClr val="000000">
                    <a:hueOff val="0"/>
                    <a:satOff val="0"/>
                    <a:lumOff val="0"/>
                    <a:alphaOff val="0"/>
                  </a:srgbClr>
                </a:solidFill>
                <a:effectLst/>
                <a:uLnTx/>
                <a:uFillTx/>
                <a:latin typeface="Goudy Old Style"/>
                <a:ea typeface="+mn-ea"/>
                <a:cs typeface="+mn-cs"/>
              </a:endParaRPr>
            </a:p>
          </p:txBody>
        </p:sp>
        <p:sp>
          <p:nvSpPr>
            <p:cNvPr id="10" name="Straight Connector 9">
              <a:extLst>
                <a:ext uri="{FF2B5EF4-FFF2-40B4-BE49-F238E27FC236}">
                  <a16:creationId xmlns:a16="http://schemas.microsoft.com/office/drawing/2014/main" id="{792D600E-BCF7-36ED-29F2-EAB41A607C06}"/>
                </a:ext>
              </a:extLst>
            </p:cNvPr>
            <p:cNvSpPr/>
            <p:nvPr/>
          </p:nvSpPr>
          <p:spPr>
            <a:xfrm>
              <a:off x="5890496" y="1991406"/>
              <a:ext cx="0" cy="1335267"/>
            </a:xfrm>
            <a:prstGeom prst="line">
              <a:avLst/>
            </a:prstGeom>
            <a:noFill/>
            <a:ln w="12700" cap="flat" cmpd="sng" algn="ctr">
              <a:solidFill>
                <a:srgbClr val="C527A2">
                  <a:hueOff val="0"/>
                  <a:satOff val="0"/>
                  <a:lumOff val="0"/>
                  <a:alphaOff val="0"/>
                </a:srgb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ill Sans MT"/>
                <a:ea typeface="+mn-ea"/>
                <a:cs typeface="+mn-cs"/>
              </a:endParaRPr>
            </a:p>
          </p:txBody>
        </p:sp>
      </p:grpSp>
    </p:spTree>
    <p:extLst>
      <p:ext uri="{BB962C8B-B14F-4D97-AF65-F5344CB8AC3E}">
        <p14:creationId xmlns:p14="http://schemas.microsoft.com/office/powerpoint/2010/main" val="56697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FA129D-6AE0-4C17-930E-57CC50072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1"/>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58CC18-4EA1-7802-C5A5-89E33E5855A6}"/>
              </a:ext>
            </a:extLst>
          </p:cNvPr>
          <p:cNvSpPr>
            <a:spLocks noGrp="1"/>
          </p:cNvSpPr>
          <p:nvPr>
            <p:ph type="title"/>
          </p:nvPr>
        </p:nvSpPr>
        <p:spPr>
          <a:xfrm>
            <a:off x="1371600" y="1371600"/>
            <a:ext cx="3390900" cy="4114800"/>
          </a:xfrm>
        </p:spPr>
        <p:txBody>
          <a:bodyPr anchor="ctr">
            <a:normAutofit/>
          </a:bodyPr>
          <a:lstStyle/>
          <a:p>
            <a:pPr algn="ctr"/>
            <a:r>
              <a:rPr lang="en-US" dirty="0">
                <a:solidFill>
                  <a:schemeClr val="bg2"/>
                </a:solidFill>
              </a:rPr>
              <a:t>Event Invitation</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798"/>
            <a:ext cx="60960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C58C85-63EA-7708-7766-5D1AEDCE0221}"/>
              </a:ext>
            </a:extLst>
          </p:cNvPr>
          <p:cNvSpPr>
            <a:spLocks noGrp="1"/>
          </p:cNvSpPr>
          <p:nvPr>
            <p:ph idx="1"/>
          </p:nvPr>
        </p:nvSpPr>
        <p:spPr>
          <a:xfrm>
            <a:off x="5671038" y="984739"/>
            <a:ext cx="5644662" cy="4994030"/>
          </a:xfrm>
        </p:spPr>
        <p:txBody>
          <a:bodyPr anchor="ctr">
            <a:normAutofit fontScale="47500" lnSpcReduction="20000"/>
          </a:bodyPr>
          <a:lstStyle/>
          <a:p>
            <a:pPr eaLnBrk="1" hangingPunct="1">
              <a:lnSpc>
                <a:spcPct val="90000"/>
              </a:lnSpc>
            </a:pPr>
            <a:r>
              <a:rPr lang="en-US" altLang="en-US" sz="3400" dirty="0"/>
              <a:t>Save the Date – Email approved save the date to Diane at the NEWH, Inc. Office for email broadcasting to your Regional list  </a:t>
            </a:r>
          </a:p>
          <a:p>
            <a:pPr lvl="1" eaLnBrk="1" hangingPunct="1">
              <a:lnSpc>
                <a:spcPct val="90000"/>
              </a:lnSpc>
            </a:pPr>
            <a:r>
              <a:rPr lang="en-US" altLang="en-US" sz="3400" dirty="0"/>
              <a:t>Give NEWH, Inc. Office 2-3 days lead time for all broadcast requests</a:t>
            </a:r>
          </a:p>
          <a:p>
            <a:pPr lvl="1" eaLnBrk="1" hangingPunct="1">
              <a:lnSpc>
                <a:spcPct val="90000"/>
              </a:lnSpc>
            </a:pPr>
            <a:r>
              <a:rPr lang="en-US" altLang="en-US" sz="3400" dirty="0"/>
              <a:t>Broadcast the ‘save the date’ 4-6 weeks prior to the event </a:t>
            </a:r>
          </a:p>
          <a:p>
            <a:pPr lvl="2" eaLnBrk="1" hangingPunct="1">
              <a:lnSpc>
                <a:spcPct val="90000"/>
              </a:lnSpc>
            </a:pPr>
            <a:r>
              <a:rPr lang="en-US" altLang="en-US" sz="3400" dirty="0"/>
              <a:t>General info for a save the date would include type of event, date/time, and location if known</a:t>
            </a:r>
          </a:p>
          <a:p>
            <a:pPr eaLnBrk="1" hangingPunct="1">
              <a:lnSpc>
                <a:spcPct val="90000"/>
              </a:lnSpc>
            </a:pPr>
            <a:r>
              <a:rPr lang="en-US" altLang="en-US" sz="3400" dirty="0"/>
              <a:t>Invitation – Email approved invitation to Diane with all event specifics 3-4 weeks prior to the event with necessary RSVP information</a:t>
            </a:r>
          </a:p>
          <a:p>
            <a:pPr lvl="1">
              <a:lnSpc>
                <a:spcPct val="90000"/>
              </a:lnSpc>
            </a:pPr>
            <a:r>
              <a:rPr lang="en-US" altLang="en-US" sz="3400" dirty="0"/>
              <a:t>Be sure all pertinent information is included on the invitation (date, time, location, ticket cost, fair market value, event sponsors) </a:t>
            </a:r>
          </a:p>
          <a:p>
            <a:pPr lvl="1">
              <a:lnSpc>
                <a:spcPct val="90000"/>
              </a:lnSpc>
            </a:pPr>
            <a:r>
              <a:rPr lang="en-US" altLang="en-US" sz="3400" dirty="0"/>
              <a:t>If applicable, request NEWH, Inc. Office to set up online RSVP/payment </a:t>
            </a:r>
          </a:p>
          <a:p>
            <a:pPr lvl="1">
              <a:lnSpc>
                <a:spcPct val="90000"/>
              </a:lnSpc>
            </a:pPr>
            <a:r>
              <a:rPr lang="en-US" altLang="en-US" sz="3400" dirty="0"/>
              <a:t>Fair market value statement should be on all meeting notices that has a ticket price – it can be small and unobtrusive – but it needs to be there. </a:t>
            </a:r>
          </a:p>
          <a:p>
            <a:pPr marL="758825" lvl="3" indent="0">
              <a:lnSpc>
                <a:spcPct val="90000"/>
              </a:lnSpc>
              <a:buNone/>
            </a:pPr>
            <a:r>
              <a:rPr lang="en-US" altLang="en-US" sz="3400" i="1" dirty="0"/>
              <a:t>“The Fair Market Value of this event is $xx.xx and may be tax-deductible as a business expense. The remainder can be considered a charitable contribution.”</a:t>
            </a:r>
          </a:p>
          <a:p>
            <a:pPr>
              <a:lnSpc>
                <a:spcPct val="90000"/>
              </a:lnSpc>
            </a:pPr>
            <a:endParaRPr lang="en-US" sz="1100" dirty="0"/>
          </a:p>
        </p:txBody>
      </p:sp>
      <p:pic>
        <p:nvPicPr>
          <p:cNvPr id="4" name="Graphic 3">
            <a:extLst>
              <a:ext uri="{FF2B5EF4-FFF2-40B4-BE49-F238E27FC236}">
                <a16:creationId xmlns:a16="http://schemas.microsoft.com/office/drawing/2014/main" id="{DFDC71DF-F1F1-4A27-04E2-C5584ED8B3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2716668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57FD8D-31D4-07B3-96B8-DA87902149E5}"/>
              </a:ext>
            </a:extLst>
          </p:cNvPr>
          <p:cNvSpPr>
            <a:spLocks noGrp="1"/>
          </p:cNvSpPr>
          <p:nvPr>
            <p:ph type="title"/>
          </p:nvPr>
        </p:nvSpPr>
        <p:spPr>
          <a:xfrm>
            <a:off x="776177" y="568842"/>
            <a:ext cx="3880229" cy="5709684"/>
          </a:xfrm>
        </p:spPr>
        <p:txBody>
          <a:bodyPr anchor="ctr">
            <a:normAutofit/>
          </a:bodyPr>
          <a:lstStyle/>
          <a:p>
            <a:pPr algn="ctr"/>
            <a:r>
              <a:rPr lang="en-US" dirty="0"/>
              <a:t>Event Invitation </a:t>
            </a:r>
            <a:r>
              <a:rPr lang="en-US" sz="2400" dirty="0"/>
              <a:t>continued</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7D02522-0E7A-D8A0-6E89-162295C113A3}"/>
              </a:ext>
            </a:extLst>
          </p:cNvPr>
          <p:cNvSpPr>
            <a:spLocks noGrp="1"/>
          </p:cNvSpPr>
          <p:nvPr>
            <p:ph idx="1"/>
          </p:nvPr>
        </p:nvSpPr>
        <p:spPr>
          <a:xfrm>
            <a:off x="6096000" y="568842"/>
            <a:ext cx="5426846" cy="5709684"/>
          </a:xfrm>
        </p:spPr>
        <p:txBody>
          <a:bodyPr anchor="ctr">
            <a:normAutofit/>
          </a:bodyPr>
          <a:lstStyle/>
          <a:p>
            <a:pPr eaLnBrk="1" hangingPunct="1">
              <a:lnSpc>
                <a:spcPct val="90000"/>
              </a:lnSpc>
              <a:spcBef>
                <a:spcPts val="600"/>
              </a:spcBef>
              <a:buClr>
                <a:schemeClr val="accent1"/>
              </a:buClr>
            </a:pPr>
            <a:r>
              <a:rPr lang="en-US" altLang="en-US" sz="2000" dirty="0"/>
              <a:t>Be sure to have a difference in ticket price being a member vs. nonmember – make it apparent that NEWH Membership has value</a:t>
            </a:r>
          </a:p>
          <a:p>
            <a:pPr eaLnBrk="1" hangingPunct="1">
              <a:lnSpc>
                <a:spcPct val="90000"/>
              </a:lnSpc>
              <a:spcBef>
                <a:spcPts val="600"/>
              </a:spcBef>
              <a:buClr>
                <a:schemeClr val="accent1"/>
              </a:buClr>
            </a:pPr>
            <a:r>
              <a:rPr lang="en-US" altLang="en-US" sz="2000" dirty="0"/>
              <a:t>Encourage people to RSVP early – think about early bird specials, open event to members only first, first 30 come for discounted rate, etc.</a:t>
            </a:r>
          </a:p>
          <a:p>
            <a:pPr marL="558800" lvl="3" indent="-285750" eaLnBrk="1" hangingPunct="1">
              <a:lnSpc>
                <a:spcPct val="90000"/>
              </a:lnSpc>
              <a:spcBef>
                <a:spcPts val="600"/>
              </a:spcBef>
              <a:buClr>
                <a:schemeClr val="accent1"/>
              </a:buClr>
            </a:pPr>
            <a:r>
              <a:rPr lang="en-US" altLang="en-US" sz="2000" dirty="0"/>
              <a:t>If RSVPs are online, Julie Hartmann checks membership against ticket purchased, ensures payment went through – contacts individual directly if any questions or issues, sends attendee list prior to event</a:t>
            </a:r>
          </a:p>
          <a:p>
            <a:pPr marL="285750" lvl="1" indent="-285750" eaLnBrk="1" hangingPunct="1">
              <a:lnSpc>
                <a:spcPct val="90000"/>
              </a:lnSpc>
              <a:spcBef>
                <a:spcPts val="600"/>
              </a:spcBef>
            </a:pPr>
            <a:r>
              <a:rPr lang="en-US" altLang="en-US" dirty="0"/>
              <a:t>Be sure NEWH Inc. Office is aware of any promotions for the event (ticket sales, sponsor tickets, etc.) which must be pre-approved by the NEWH, Inc. Office</a:t>
            </a:r>
          </a:p>
          <a:p>
            <a:pPr marL="285750" lvl="2" indent="-285750" eaLnBrk="1" hangingPunct="1">
              <a:lnSpc>
                <a:spcPct val="90000"/>
              </a:lnSpc>
              <a:spcBef>
                <a:spcPts val="600"/>
              </a:spcBef>
              <a:buClr>
                <a:schemeClr val="accent1"/>
              </a:buClr>
            </a:pPr>
            <a:r>
              <a:rPr lang="en-US" altLang="en-US" sz="2000" dirty="0"/>
              <a:t>Email broadcasts – encourage only 2 per event – get a Save the Date out early!</a:t>
            </a:r>
          </a:p>
          <a:p>
            <a:pPr>
              <a:lnSpc>
                <a:spcPct val="90000"/>
              </a:lnSpc>
            </a:pPr>
            <a:endParaRPr lang="en-US" dirty="0"/>
          </a:p>
        </p:txBody>
      </p:sp>
      <p:pic>
        <p:nvPicPr>
          <p:cNvPr id="4" name="Graphic 3">
            <a:extLst>
              <a:ext uri="{FF2B5EF4-FFF2-40B4-BE49-F238E27FC236}">
                <a16:creationId xmlns:a16="http://schemas.microsoft.com/office/drawing/2014/main" id="{64F42CA3-6BC5-C333-6A2A-2C6E4C30DDC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91231" y="5486400"/>
            <a:ext cx="1700769" cy="2200996"/>
          </a:xfrm>
          <a:prstGeom prst="rect">
            <a:avLst/>
          </a:prstGeom>
        </p:spPr>
      </p:pic>
    </p:spTree>
    <p:extLst>
      <p:ext uri="{BB962C8B-B14F-4D97-AF65-F5344CB8AC3E}">
        <p14:creationId xmlns:p14="http://schemas.microsoft.com/office/powerpoint/2010/main" val="2467609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256237" y="861773"/>
            <a:ext cx="7098112" cy="684155"/>
          </a:xfrm>
        </p:spPr>
        <p:txBody>
          <a:bodyPr>
            <a:noAutofit/>
          </a:bodyPr>
          <a:lstStyle/>
          <a:p>
            <a:pPr algn="ctr"/>
            <a:r>
              <a:rPr lang="en-US" sz="2800" dirty="0"/>
              <a:t>NEWH Event Refund/Cancellation Policy</a:t>
            </a:r>
          </a:p>
        </p:txBody>
      </p:sp>
      <p:pic>
        <p:nvPicPr>
          <p:cNvPr id="6" name="Picture 5" descr="A picture containing table, plate, dining, set&#10;&#10;Description automatically generated">
            <a:extLst>
              <a:ext uri="{FF2B5EF4-FFF2-40B4-BE49-F238E27FC236}">
                <a16:creationId xmlns:a16="http://schemas.microsoft.com/office/drawing/2014/main" id="{8D86FC3E-F26A-7E6C-4B3B-25854F5F2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4137824" y="1624870"/>
            <a:ext cx="7368375" cy="4046654"/>
          </a:xfrm>
        </p:spPr>
        <p:txBody>
          <a:bodyPr>
            <a:noAutofit/>
          </a:bodyPr>
          <a:lstStyle/>
          <a:p>
            <a:pPr marL="0" indent="0" eaLnBrk="1" hangingPunct="1">
              <a:lnSpc>
                <a:spcPct val="90000"/>
              </a:lnSpc>
              <a:buFont typeface="Wingdings 2" panose="05020102010507070707" pitchFamily="18" charset="2"/>
              <a:buNone/>
              <a:defRPr/>
            </a:pPr>
            <a:r>
              <a:rPr lang="en-US" sz="1600" b="1" dirty="0"/>
              <a:t>‘See Terms &amp; Conditions’ is in the footer of all checkout forms and states:</a:t>
            </a:r>
            <a:br>
              <a:rPr lang="en-US" sz="1600" b="1" dirty="0"/>
            </a:br>
            <a:r>
              <a:rPr lang="en-US" sz="1600" b="1" dirty="0"/>
              <a:t>Event Cancellation by NEWH.</a:t>
            </a:r>
          </a:p>
          <a:p>
            <a:pPr>
              <a:lnSpc>
                <a:spcPct val="90000"/>
              </a:lnSpc>
              <a:buClr>
                <a:schemeClr val="accent3"/>
              </a:buClr>
              <a:defRPr/>
            </a:pPr>
            <a:r>
              <a:rPr lang="en-US" sz="1600" dirty="0"/>
              <a:t>NEWH and its Regions reserve the right to cancel an event due to low enrollment or other circumstances which would make the event non-viable.</a:t>
            </a:r>
          </a:p>
          <a:p>
            <a:pPr eaLnBrk="1" hangingPunct="1">
              <a:lnSpc>
                <a:spcPct val="90000"/>
              </a:lnSpc>
              <a:buClr>
                <a:schemeClr val="accent3"/>
              </a:buClr>
              <a:defRPr/>
            </a:pPr>
            <a:r>
              <a:rPr lang="en-US" sz="1600" dirty="0"/>
              <a:t>If NEWH or its Regions cancel an event, registrants will be offered a full refund.</a:t>
            </a:r>
          </a:p>
          <a:p>
            <a:pPr eaLnBrk="1" hangingPunct="1">
              <a:lnSpc>
                <a:spcPct val="90000"/>
              </a:lnSpc>
              <a:buClr>
                <a:schemeClr val="accent3"/>
              </a:buClr>
              <a:defRPr/>
            </a:pPr>
            <a:r>
              <a:rPr lang="en-US" sz="1600" dirty="0"/>
              <a:t>Should circumstances arise that result in the postponement of an event, registrants will have the option to either receive a full refund or transfer registration to the same event at the new, future date.</a:t>
            </a:r>
          </a:p>
          <a:p>
            <a:pPr marL="0" indent="0" eaLnBrk="1" hangingPunct="1">
              <a:lnSpc>
                <a:spcPct val="90000"/>
              </a:lnSpc>
              <a:spcBef>
                <a:spcPts val="1200"/>
              </a:spcBef>
              <a:buFont typeface="Wingdings 2" panose="05020102010507070707" pitchFamily="18" charset="2"/>
              <a:buNone/>
              <a:defRPr/>
            </a:pPr>
            <a:r>
              <a:rPr lang="en-US" sz="1600" b="1" dirty="0"/>
              <a:t>Registration Cancellation by Sponsor</a:t>
            </a:r>
          </a:p>
          <a:p>
            <a:pPr>
              <a:lnSpc>
                <a:spcPct val="90000"/>
              </a:lnSpc>
              <a:defRPr/>
            </a:pPr>
            <a:r>
              <a:rPr lang="en-US" sz="1600" dirty="0"/>
              <a:t>Unless specifically stated on sponsorship materials, the policy to receive a refund for your sponsorship is:</a:t>
            </a:r>
          </a:p>
          <a:p>
            <a:pPr>
              <a:lnSpc>
                <a:spcPct val="90000"/>
              </a:lnSpc>
              <a:defRPr/>
            </a:pPr>
            <a:r>
              <a:rPr lang="en-US" sz="1600" dirty="0"/>
              <a:t>30 days prior to the event – no refund</a:t>
            </a:r>
          </a:p>
          <a:p>
            <a:pPr>
              <a:lnSpc>
                <a:spcPct val="90000"/>
              </a:lnSpc>
              <a:defRPr/>
            </a:pPr>
            <a:r>
              <a:rPr lang="en-US" sz="1600" dirty="0"/>
              <a:t>within 45 days of event 50% refund</a:t>
            </a:r>
          </a:p>
          <a:p>
            <a:pPr>
              <a:lnSpc>
                <a:spcPct val="90000"/>
              </a:lnSpc>
              <a:defRPr/>
            </a:pPr>
            <a:r>
              <a:rPr lang="en-US" sz="1600" dirty="0"/>
              <a:t>within 60 days 75% refund</a:t>
            </a:r>
          </a:p>
          <a:p>
            <a:pPr>
              <a:lnSpc>
                <a:spcPct val="90000"/>
              </a:lnSpc>
              <a:defRPr/>
            </a:pPr>
            <a:r>
              <a:rPr lang="en-US" sz="1600" dirty="0"/>
              <a:t>within 120 days full refund</a:t>
            </a:r>
          </a:p>
        </p:txBody>
      </p:sp>
      <p:pic>
        <p:nvPicPr>
          <p:cNvPr id="7" name="Graphic 6">
            <a:extLst>
              <a:ext uri="{FF2B5EF4-FFF2-40B4-BE49-F238E27FC236}">
                <a16:creationId xmlns:a16="http://schemas.microsoft.com/office/drawing/2014/main" id="{C2C0A92C-38AF-DBC9-0B07-2AFFB49E61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0318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066027-970A-D226-C71C-83FDCBB0A2F0}"/>
              </a:ext>
            </a:extLst>
          </p:cNvPr>
          <p:cNvSpPr>
            <a:spLocks noGrp="1"/>
          </p:cNvSpPr>
          <p:nvPr>
            <p:ph type="title"/>
          </p:nvPr>
        </p:nvSpPr>
        <p:spPr>
          <a:xfrm>
            <a:off x="685799" y="852854"/>
            <a:ext cx="10647485" cy="740815"/>
          </a:xfrm>
        </p:spPr>
        <p:txBody>
          <a:bodyPr anchor="b">
            <a:normAutofit fontScale="90000"/>
          </a:bodyPr>
          <a:lstStyle/>
          <a:p>
            <a:pPr algn="ctr"/>
            <a:r>
              <a:rPr lang="en-US" altLang="en-US" sz="3600" dirty="0"/>
              <a:t>NEWH Event Refund/Cancellation Policy</a:t>
            </a:r>
            <a:r>
              <a:rPr lang="en-US" altLang="en-US" sz="2700" dirty="0"/>
              <a:t> continued</a:t>
            </a:r>
            <a:endParaRPr lang="en-US" sz="2700" dirty="0"/>
          </a:p>
        </p:txBody>
      </p:sp>
      <p:sp>
        <p:nvSpPr>
          <p:cNvPr id="3" name="Content Placeholder 2">
            <a:extLst>
              <a:ext uri="{FF2B5EF4-FFF2-40B4-BE49-F238E27FC236}">
                <a16:creationId xmlns:a16="http://schemas.microsoft.com/office/drawing/2014/main" id="{56418E91-7595-1A09-4336-B6481FCF95A3}"/>
              </a:ext>
            </a:extLst>
          </p:cNvPr>
          <p:cNvSpPr>
            <a:spLocks noGrp="1"/>
          </p:cNvSpPr>
          <p:nvPr>
            <p:ph idx="1"/>
          </p:nvPr>
        </p:nvSpPr>
        <p:spPr>
          <a:xfrm>
            <a:off x="1371600" y="1846385"/>
            <a:ext cx="9486901" cy="4325815"/>
          </a:xfrm>
        </p:spPr>
        <p:txBody>
          <a:bodyPr>
            <a:normAutofit fontScale="70000" lnSpcReduction="20000"/>
          </a:bodyPr>
          <a:lstStyle/>
          <a:p>
            <a:pPr marL="0" indent="0" eaLnBrk="1" hangingPunct="1">
              <a:lnSpc>
                <a:spcPct val="90000"/>
              </a:lnSpc>
              <a:buFont typeface="Wingdings 2" panose="05020102010507070707" pitchFamily="18" charset="2"/>
              <a:buNone/>
              <a:defRPr/>
            </a:pPr>
            <a:r>
              <a:rPr lang="en-US" sz="2600" b="1" dirty="0"/>
              <a:t>Registration Cancellation by Participant</a:t>
            </a:r>
          </a:p>
          <a:p>
            <a:pPr marL="0" indent="0">
              <a:lnSpc>
                <a:spcPct val="90000"/>
              </a:lnSpc>
              <a:buFont typeface="Wingdings 2" panose="05020102010507070707" pitchFamily="18" charset="2"/>
              <a:buNone/>
              <a:defRPr/>
            </a:pPr>
            <a:r>
              <a:rPr lang="en-US" sz="2600" dirty="0"/>
              <a:t>Unless specifically stated on registration materials, the deadline to receive a refund for your event registration is:</a:t>
            </a:r>
          </a:p>
          <a:p>
            <a:pPr>
              <a:lnSpc>
                <a:spcPct val="90000"/>
              </a:lnSpc>
              <a:defRPr/>
            </a:pPr>
            <a:r>
              <a:rPr lang="en-US" sz="2600" dirty="0"/>
              <a:t>Programming events: 10 days before the event for full refund</a:t>
            </a:r>
          </a:p>
          <a:p>
            <a:pPr>
              <a:lnSpc>
                <a:spcPct val="90000"/>
              </a:lnSpc>
              <a:defRPr/>
            </a:pPr>
            <a:r>
              <a:rPr lang="en-US" sz="2600" dirty="0"/>
              <a:t>Fundraising events: No refund/non-refundable tickets</a:t>
            </a:r>
          </a:p>
          <a:p>
            <a:pPr>
              <a:lnSpc>
                <a:spcPct val="90000"/>
              </a:lnSpc>
              <a:defRPr/>
            </a:pPr>
            <a:r>
              <a:rPr lang="en-US" sz="2600" dirty="0"/>
              <a:t>Cancellations received after the stated deadline will not be eligible for a refund.</a:t>
            </a:r>
          </a:p>
          <a:p>
            <a:pPr>
              <a:lnSpc>
                <a:spcPct val="90000"/>
              </a:lnSpc>
              <a:defRPr/>
            </a:pPr>
            <a:r>
              <a:rPr lang="en-US" sz="2600" dirty="0"/>
              <a:t>Refunds will not be available for registrants who choose not to attend an event.</a:t>
            </a:r>
          </a:p>
          <a:p>
            <a:pPr>
              <a:lnSpc>
                <a:spcPct val="90000"/>
              </a:lnSpc>
              <a:defRPr/>
            </a:pPr>
            <a:r>
              <a:rPr lang="en-US" sz="2600" dirty="0"/>
              <a:t>Cancellations will be accepted via phone, fax or e-mail, and must be received by the stated cancellation deadline.</a:t>
            </a:r>
          </a:p>
          <a:p>
            <a:pPr>
              <a:lnSpc>
                <a:spcPct val="90000"/>
              </a:lnSpc>
              <a:defRPr/>
            </a:pPr>
            <a:r>
              <a:rPr lang="en-US" sz="2600" dirty="0"/>
              <a:t>All refund requests must be made by the attendee or credit card holder.</a:t>
            </a:r>
          </a:p>
          <a:p>
            <a:pPr>
              <a:lnSpc>
                <a:spcPct val="90000"/>
              </a:lnSpc>
              <a:defRPr/>
            </a:pPr>
            <a:r>
              <a:rPr lang="en-US" sz="2600" dirty="0"/>
              <a:t>Refund requests must include the name of the attendee and/or transaction number.</a:t>
            </a:r>
          </a:p>
          <a:p>
            <a:pPr>
              <a:lnSpc>
                <a:spcPct val="90000"/>
              </a:lnSpc>
              <a:defRPr/>
            </a:pPr>
            <a:r>
              <a:rPr lang="en-US" sz="2600" dirty="0"/>
              <a:t>Refunds will be credited back to the original credit card used for payment less any applicable credit card fees.</a:t>
            </a:r>
          </a:p>
          <a:p>
            <a:pPr>
              <a:lnSpc>
                <a:spcPct val="90000"/>
              </a:lnSpc>
              <a:defRPr/>
            </a:pPr>
            <a:r>
              <a:rPr lang="en-US" sz="2600" dirty="0"/>
              <a:t>These above policies apply to all NEWH and Region Events unless otherwise noted in the corresponding event materials. Please read all individual event information thoroughly.</a:t>
            </a:r>
          </a:p>
          <a:p>
            <a:pPr>
              <a:lnSpc>
                <a:spcPct val="90000"/>
              </a:lnSpc>
              <a:defRPr/>
            </a:pPr>
            <a:endParaRPr lang="en-US" sz="2600" dirty="0"/>
          </a:p>
          <a:p>
            <a:pPr marL="0" indent="0">
              <a:lnSpc>
                <a:spcPct val="90000"/>
              </a:lnSpc>
              <a:buNone/>
            </a:pPr>
            <a:endParaRPr lang="en-US" sz="1000" dirty="0"/>
          </a:p>
        </p:txBody>
      </p:sp>
      <p:pic>
        <p:nvPicPr>
          <p:cNvPr id="4" name="Graphic 3">
            <a:extLst>
              <a:ext uri="{FF2B5EF4-FFF2-40B4-BE49-F238E27FC236}">
                <a16:creationId xmlns:a16="http://schemas.microsoft.com/office/drawing/2014/main" id="{B3CE7412-4990-4083-CC0C-4A501C9504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553244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126124" y="1040524"/>
            <a:ext cx="3647090" cy="4572000"/>
          </a:xfrm>
        </p:spPr>
        <p:txBody>
          <a:bodyPr anchor="ctr">
            <a:normAutofit/>
          </a:bodyPr>
          <a:lstStyle/>
          <a:p>
            <a:pPr algn="ctr"/>
            <a:r>
              <a:rPr lang="en-US" dirty="0">
                <a:solidFill>
                  <a:schemeClr val="bg2"/>
                </a:solidFill>
              </a:rPr>
              <a:t>Insurance Coverages</a:t>
            </a:r>
          </a:p>
        </p:txBody>
      </p:sp>
      <p:sp>
        <p:nvSpPr>
          <p:cNvPr id="21" name="Rectangle 2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5023945" y="1040524"/>
            <a:ext cx="6169572" cy="4855779"/>
          </a:xfrm>
        </p:spPr>
        <p:txBody>
          <a:bodyPr anchor="ctr">
            <a:normAutofit/>
          </a:bodyPr>
          <a:lstStyle/>
          <a:p>
            <a:pPr eaLnBrk="1" hangingPunct="1">
              <a:lnSpc>
                <a:spcPct val="90000"/>
              </a:lnSpc>
              <a:spcBef>
                <a:spcPct val="35000"/>
              </a:spcBef>
              <a:buClr>
                <a:schemeClr val="accent3"/>
              </a:buClr>
              <a:defRPr/>
            </a:pPr>
            <a:r>
              <a:rPr lang="en-US" altLang="en-US" sz="2000" b="1" dirty="0"/>
              <a:t>Errors and Omissions</a:t>
            </a:r>
            <a:r>
              <a:rPr lang="en-US" altLang="en-US" sz="2000" dirty="0"/>
              <a:t> - covers the actions of the leadership, for example antitrust violations, etc. – this is provided to each Region by the NEWH, Inc. Office.</a:t>
            </a:r>
          </a:p>
          <a:p>
            <a:pPr>
              <a:lnSpc>
                <a:spcPct val="90000"/>
              </a:lnSpc>
              <a:spcBef>
                <a:spcPct val="35000"/>
              </a:spcBef>
              <a:buClr>
                <a:schemeClr val="accent3"/>
              </a:buClr>
              <a:defRPr/>
            </a:pPr>
            <a:r>
              <a:rPr lang="en-US" altLang="en-US" sz="2000" b="1" dirty="0"/>
              <a:t>Certificate of Insurance (COI) – </a:t>
            </a:r>
            <a:r>
              <a:rPr lang="en-US" altLang="en-US" sz="2000" dirty="0"/>
              <a:t>covers event liability </a:t>
            </a:r>
            <a:r>
              <a:rPr lang="en-US" altLang="en-US" sz="2000" b="1" dirty="0"/>
              <a:t>– </a:t>
            </a:r>
            <a:r>
              <a:rPr lang="en-US" altLang="en-US" sz="2000" dirty="0"/>
              <a:t>this is the responsibility of your Region per event. </a:t>
            </a:r>
            <a:r>
              <a:rPr lang="en-US" sz="2000" dirty="0"/>
              <a:t>Confirm with your venue if a COI is required to be on file for the event. </a:t>
            </a:r>
            <a:r>
              <a:rPr lang="en-US" altLang="en-US" sz="2000" dirty="0"/>
              <a:t>Each certificate of insurance is $50. Contact Susan Huntington in the NEWH, Inc. Office </a:t>
            </a:r>
            <a:r>
              <a:rPr lang="en-US" altLang="en-US" sz="2000" u="sng" dirty="0"/>
              <a:t>3 weeks prior </a:t>
            </a:r>
            <a:r>
              <a:rPr lang="en-US" altLang="en-US" sz="2000" dirty="0"/>
              <a:t>to event to obtain a certificate. </a:t>
            </a:r>
          </a:p>
          <a:p>
            <a:pPr>
              <a:lnSpc>
                <a:spcPct val="90000"/>
              </a:lnSpc>
              <a:spcBef>
                <a:spcPct val="35000"/>
              </a:spcBef>
              <a:buClr>
                <a:schemeClr val="accent3"/>
              </a:buClr>
              <a:defRPr/>
            </a:pPr>
            <a:r>
              <a:rPr lang="en-US" altLang="en-US" sz="2000" dirty="0"/>
              <a:t>Regions are required to purchase a certificate of insurance on an individual basis through NEWH for any NEWH sponsored event (it is not required for your monthly social events – i.e., Toasty Tuesdays, Thirsty Thursdays, Happy hours, etc. that take place in a bar/restaurant). </a:t>
            </a:r>
            <a:endParaRPr lang="en-US" sz="2000" dirty="0"/>
          </a:p>
        </p:txBody>
      </p:sp>
      <p:pic>
        <p:nvPicPr>
          <p:cNvPr id="5" name="Graphic 4">
            <a:extLst>
              <a:ext uri="{FF2B5EF4-FFF2-40B4-BE49-F238E27FC236}">
                <a16:creationId xmlns:a16="http://schemas.microsoft.com/office/drawing/2014/main" id="{EBA67E2E-CB63-0126-93CF-553027F861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252325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11D716-C386-4458-B509-DF66B4C0B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E1BE3E3-58C1-4A81-90ED-54387D0F1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7818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2275A-2AB8-5346-7790-4447C12AD308}"/>
              </a:ext>
            </a:extLst>
          </p:cNvPr>
          <p:cNvSpPr>
            <a:spLocks noGrp="1"/>
          </p:cNvSpPr>
          <p:nvPr>
            <p:ph type="title"/>
          </p:nvPr>
        </p:nvSpPr>
        <p:spPr>
          <a:xfrm>
            <a:off x="246955" y="412652"/>
            <a:ext cx="6260635" cy="745149"/>
          </a:xfrm>
        </p:spPr>
        <p:txBody>
          <a:bodyPr>
            <a:normAutofit/>
          </a:bodyPr>
          <a:lstStyle/>
          <a:p>
            <a:pPr algn="ctr"/>
            <a:r>
              <a:rPr lang="en-US" dirty="0"/>
              <a:t>NEWH Liquor Policy</a:t>
            </a:r>
          </a:p>
        </p:txBody>
      </p:sp>
      <p:sp>
        <p:nvSpPr>
          <p:cNvPr id="3" name="Content Placeholder 2">
            <a:extLst>
              <a:ext uri="{FF2B5EF4-FFF2-40B4-BE49-F238E27FC236}">
                <a16:creationId xmlns:a16="http://schemas.microsoft.com/office/drawing/2014/main" id="{AFA9057A-CCB2-4BA8-A463-3B9DFD3D9618}"/>
              </a:ext>
            </a:extLst>
          </p:cNvPr>
          <p:cNvSpPr>
            <a:spLocks noGrp="1"/>
          </p:cNvSpPr>
          <p:nvPr>
            <p:ph idx="1"/>
          </p:nvPr>
        </p:nvSpPr>
        <p:spPr>
          <a:xfrm>
            <a:off x="685798" y="1341997"/>
            <a:ext cx="5410201" cy="4957827"/>
          </a:xfrm>
        </p:spPr>
        <p:txBody>
          <a:bodyPr>
            <a:normAutofit fontScale="92500" lnSpcReduction="10000"/>
          </a:bodyPr>
          <a:lstStyle/>
          <a:p>
            <a:pPr eaLnBrk="1" hangingPunct="1">
              <a:lnSpc>
                <a:spcPct val="90000"/>
              </a:lnSpc>
              <a:spcBef>
                <a:spcPts val="1000"/>
              </a:spcBef>
              <a:buClr>
                <a:schemeClr val="accent3"/>
              </a:buClr>
              <a:defRPr/>
            </a:pPr>
            <a:r>
              <a:rPr lang="en-US" altLang="en-US" sz="2200" dirty="0"/>
              <a:t>The purpose of this general policy is to establish appropriate guidelines to protect Regions and NEWH from potential legal action associated with alcohol consumption at NEWH sponsored events.</a:t>
            </a:r>
          </a:p>
          <a:p>
            <a:pPr eaLnBrk="1" hangingPunct="1">
              <a:lnSpc>
                <a:spcPct val="90000"/>
              </a:lnSpc>
              <a:spcBef>
                <a:spcPts val="1000"/>
              </a:spcBef>
              <a:buClr>
                <a:schemeClr val="accent3"/>
              </a:buClr>
              <a:defRPr/>
            </a:pPr>
            <a:r>
              <a:rPr lang="en-US" altLang="en-US" sz="2200" dirty="0"/>
              <a:t>If at any level NEWH serves alcohol, or sponsors, co-sponsors or participates in an event where alcohol is served, NEWH may be at risk of liability for claims arising from the conduct of persons who are intoxicated by alcohol served at the event.</a:t>
            </a:r>
          </a:p>
          <a:p>
            <a:pPr eaLnBrk="1" hangingPunct="1">
              <a:lnSpc>
                <a:spcPct val="90000"/>
              </a:lnSpc>
              <a:spcBef>
                <a:spcPts val="1000"/>
              </a:spcBef>
              <a:buClr>
                <a:schemeClr val="accent3"/>
              </a:buClr>
              <a:defRPr/>
            </a:pPr>
            <a:r>
              <a:rPr lang="en-US" altLang="en-US" sz="2200" dirty="0"/>
              <a:t>Event venues must carry insurance and the Region should obtain a copy of insurance from the event venue prior to the event. </a:t>
            </a:r>
          </a:p>
          <a:p>
            <a:pPr eaLnBrk="1" hangingPunct="1">
              <a:lnSpc>
                <a:spcPct val="90000"/>
              </a:lnSpc>
              <a:spcBef>
                <a:spcPts val="1000"/>
              </a:spcBef>
              <a:buClr>
                <a:schemeClr val="accent3"/>
              </a:buClr>
              <a:defRPr/>
            </a:pPr>
            <a:r>
              <a:rPr lang="en-US" altLang="en-US" sz="2200" dirty="0"/>
              <a:t>The certificate of insurance is only liability insurance, not host liquor liability which is a completely different policy.</a:t>
            </a:r>
          </a:p>
          <a:p>
            <a:pPr>
              <a:lnSpc>
                <a:spcPct val="90000"/>
              </a:lnSpc>
            </a:pPr>
            <a:endParaRPr lang="en-US" sz="1700" dirty="0"/>
          </a:p>
        </p:txBody>
      </p:sp>
      <p:pic>
        <p:nvPicPr>
          <p:cNvPr id="5" name="Picture 4" descr="A picture containing indoor&#10;&#10;Description automatically generated">
            <a:extLst>
              <a:ext uri="{FF2B5EF4-FFF2-40B4-BE49-F238E27FC236}">
                <a16:creationId xmlns:a16="http://schemas.microsoft.com/office/drawing/2014/main" id="{EA033BAA-8EA1-8625-F956-569865725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685800"/>
            <a:ext cx="4038600" cy="5486400"/>
          </a:xfrm>
          <a:prstGeom prst="rect">
            <a:avLst/>
          </a:prstGeom>
        </p:spPr>
      </p:pic>
      <p:pic>
        <p:nvPicPr>
          <p:cNvPr id="6" name="Graphic 5">
            <a:extLst>
              <a:ext uri="{FF2B5EF4-FFF2-40B4-BE49-F238E27FC236}">
                <a16:creationId xmlns:a16="http://schemas.microsoft.com/office/drawing/2014/main" id="{AA81A830-D78B-06DB-9D1B-3AA832B54C1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53131" y="5505404"/>
            <a:ext cx="1700769" cy="2200996"/>
          </a:xfrm>
          <a:prstGeom prst="rect">
            <a:avLst/>
          </a:prstGeom>
        </p:spPr>
      </p:pic>
    </p:spTree>
    <p:extLst>
      <p:ext uri="{BB962C8B-B14F-4D97-AF65-F5344CB8AC3E}">
        <p14:creationId xmlns:p14="http://schemas.microsoft.com/office/powerpoint/2010/main" val="2013580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205098-3819-2791-878D-A4D9F40DFDFC}"/>
              </a:ext>
            </a:extLst>
          </p:cNvPr>
          <p:cNvSpPr>
            <a:spLocks noGrp="1"/>
          </p:cNvSpPr>
          <p:nvPr>
            <p:ph type="title"/>
          </p:nvPr>
        </p:nvSpPr>
        <p:spPr>
          <a:xfrm>
            <a:off x="413657" y="1371600"/>
            <a:ext cx="3320143" cy="4114800"/>
          </a:xfrm>
        </p:spPr>
        <p:txBody>
          <a:bodyPr anchor="ctr">
            <a:normAutofit/>
          </a:bodyPr>
          <a:lstStyle/>
          <a:p>
            <a:pPr algn="ctr"/>
            <a:r>
              <a:rPr lang="en-US" dirty="0" err="1">
                <a:solidFill>
                  <a:schemeClr val="bg2"/>
                </a:solidFill>
              </a:rPr>
              <a:t>NEWh</a:t>
            </a:r>
            <a:r>
              <a:rPr lang="en-US" dirty="0">
                <a:solidFill>
                  <a:schemeClr val="bg2"/>
                </a:solidFill>
              </a:rPr>
              <a:t> Liquor Policy Guidelines</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2259317-BE48-E4AC-1FC8-1811913152B5}"/>
              </a:ext>
            </a:extLst>
          </p:cNvPr>
          <p:cNvSpPr>
            <a:spLocks noGrp="1"/>
          </p:cNvSpPr>
          <p:nvPr>
            <p:ph idx="1"/>
          </p:nvPr>
        </p:nvSpPr>
        <p:spPr>
          <a:xfrm>
            <a:off x="5150069" y="977462"/>
            <a:ext cx="5969876" cy="4866290"/>
          </a:xfrm>
        </p:spPr>
        <p:txBody>
          <a:bodyPr anchor="ctr">
            <a:normAutofit fontScale="85000" lnSpcReduction="20000"/>
          </a:bodyPr>
          <a:lstStyle/>
          <a:p>
            <a:pPr eaLnBrk="1" hangingPunct="1">
              <a:lnSpc>
                <a:spcPct val="90000"/>
              </a:lnSpc>
              <a:spcBef>
                <a:spcPts val="1000"/>
              </a:spcBef>
              <a:buClr>
                <a:schemeClr val="accent3"/>
              </a:buClr>
              <a:defRPr/>
            </a:pPr>
            <a:r>
              <a:rPr lang="en-US" altLang="en-US" sz="2200" dirty="0"/>
              <a:t>Do not allow continued service of alcoholic beverages to intoxicated individuals.</a:t>
            </a:r>
          </a:p>
          <a:p>
            <a:pPr eaLnBrk="1" hangingPunct="1">
              <a:lnSpc>
                <a:spcPct val="90000"/>
              </a:lnSpc>
              <a:spcBef>
                <a:spcPts val="1000"/>
              </a:spcBef>
              <a:buClr>
                <a:schemeClr val="accent3"/>
              </a:buClr>
              <a:defRPr/>
            </a:pPr>
            <a:r>
              <a:rPr lang="en-US" altLang="en-US" sz="2200" dirty="0"/>
              <a:t>Obtain the appropriate certificate of insurance and copy of host liquor liability insurance for all applicable events. </a:t>
            </a:r>
          </a:p>
          <a:p>
            <a:pPr eaLnBrk="1" hangingPunct="1">
              <a:lnSpc>
                <a:spcPct val="90000"/>
              </a:lnSpc>
              <a:spcBef>
                <a:spcPts val="1000"/>
              </a:spcBef>
              <a:buClr>
                <a:schemeClr val="accent3"/>
              </a:buClr>
              <a:defRPr/>
            </a:pPr>
            <a:r>
              <a:rPr lang="en-US" altLang="en-US" sz="2200" dirty="0"/>
              <a:t>Avoid “Open Bar”. </a:t>
            </a:r>
          </a:p>
          <a:p>
            <a:pPr eaLnBrk="1" hangingPunct="1">
              <a:lnSpc>
                <a:spcPct val="90000"/>
              </a:lnSpc>
              <a:spcBef>
                <a:spcPts val="1000"/>
              </a:spcBef>
              <a:buClr>
                <a:schemeClr val="accent3"/>
              </a:buClr>
              <a:defRPr/>
            </a:pPr>
            <a:r>
              <a:rPr lang="en-US" altLang="en-US" sz="2200" dirty="0"/>
              <a:t>Engage licensed professional servers who are trained in responsible alcohol service, either as a third party or through the hotel or event facility where your event is located. Only the professional/licensed servers should provide, serve and sell the liquor being consumed. NEWH Members/Nonmembers or anyone representing NEWH should not be serving alcohol at an event.</a:t>
            </a:r>
          </a:p>
          <a:p>
            <a:pPr eaLnBrk="1" hangingPunct="1">
              <a:lnSpc>
                <a:spcPct val="90000"/>
              </a:lnSpc>
              <a:spcBef>
                <a:spcPts val="1000"/>
              </a:spcBef>
              <a:buClr>
                <a:schemeClr val="accent3"/>
              </a:buClr>
              <a:defRPr/>
            </a:pPr>
            <a:r>
              <a:rPr lang="en-US" altLang="en-US" sz="2200" dirty="0"/>
              <a:t>Verify and comply with any State or local laws requiring licensing, training or certification for servers of alcoholic beverages. </a:t>
            </a:r>
          </a:p>
          <a:p>
            <a:pPr eaLnBrk="1" hangingPunct="1">
              <a:lnSpc>
                <a:spcPct val="90000"/>
              </a:lnSpc>
              <a:spcBef>
                <a:spcPts val="1000"/>
              </a:spcBef>
              <a:buClr>
                <a:schemeClr val="accent3"/>
              </a:buClr>
              <a:defRPr/>
            </a:pPr>
            <a:r>
              <a:rPr lang="en-US" altLang="en-US" sz="2200" dirty="0"/>
              <a:t>Request that your server or event venue provide a copy of their host liquor liability insurance, and request that NEWH be named as an additional insured party.</a:t>
            </a:r>
          </a:p>
          <a:p>
            <a:pPr marL="0" indent="0">
              <a:lnSpc>
                <a:spcPct val="90000"/>
              </a:lnSpc>
              <a:buNone/>
            </a:pPr>
            <a:endParaRPr lang="en-US" sz="1400" dirty="0"/>
          </a:p>
        </p:txBody>
      </p:sp>
      <p:pic>
        <p:nvPicPr>
          <p:cNvPr id="4" name="Graphic 3">
            <a:extLst>
              <a:ext uri="{FF2B5EF4-FFF2-40B4-BE49-F238E27FC236}">
                <a16:creationId xmlns:a16="http://schemas.microsoft.com/office/drawing/2014/main" id="{B05E5671-839F-B84E-5360-ECF5485E5E4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2897454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4762500" y="76201"/>
            <a:ext cx="7277099" cy="838200"/>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Role of scholarship Chair</a:t>
            </a:r>
          </a:p>
        </p:txBody>
      </p:sp>
      <p:sp>
        <p:nvSpPr>
          <p:cNvPr id="21" name="Rectangle 20">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whiteboard&#10;&#10;Description automatically generated">
            <a:extLst>
              <a:ext uri="{FF2B5EF4-FFF2-40B4-BE49-F238E27FC236}">
                <a16:creationId xmlns:a16="http://schemas.microsoft.com/office/drawing/2014/main" id="{5E60CD75-BE74-4894-748D-CB34E0AB92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7" name="TextBox 6">
            <a:extLst>
              <a:ext uri="{FF2B5EF4-FFF2-40B4-BE49-F238E27FC236}">
                <a16:creationId xmlns:a16="http://schemas.microsoft.com/office/drawing/2014/main" id="{02A7D44C-61DB-6669-851E-4CA5911B1362}"/>
              </a:ext>
            </a:extLst>
          </p:cNvPr>
          <p:cNvSpPr txBox="1"/>
          <p:nvPr/>
        </p:nvSpPr>
        <p:spPr>
          <a:xfrm>
            <a:off x="4855029" y="990603"/>
            <a:ext cx="6999513" cy="5298002"/>
          </a:xfrm>
          <a:prstGeom prst="rect">
            <a:avLst/>
          </a:prstGeom>
        </p:spPr>
        <p:txBody>
          <a:bodyPr vert="horz" lIns="91440" tIns="45720" rIns="91440" bIns="45720" rtlCol="0">
            <a:noAutofit/>
          </a:bodyPr>
          <a:lstStyle/>
          <a:p>
            <a:pPr defTabSz="914400" fontAlgn="auto">
              <a:lnSpc>
                <a:spcPct val="90000"/>
              </a:lnSpc>
              <a:spcAft>
                <a:spcPts val="0"/>
              </a:spcAft>
              <a:buClr>
                <a:schemeClr val="accent3"/>
              </a:buClr>
              <a:buSzPct val="70000"/>
              <a:defRPr/>
            </a:pPr>
            <a:endParaRPr lang="en-US" b="1" dirty="0">
              <a:solidFill>
                <a:schemeClr val="tx2"/>
              </a:solidFill>
              <a:latin typeface="+mj-lt"/>
            </a:endParaRPr>
          </a:p>
          <a:p>
            <a:pPr marL="627063" lvl="1" indent="-285750" eaLnBrk="1" hangingPunct="1">
              <a:lnSpc>
                <a:spcPct val="105000"/>
              </a:lnSpc>
              <a:spcBef>
                <a:spcPts val="800"/>
              </a:spcBef>
              <a:buFont typeface="Arial" panose="020B0604020202020204" pitchFamily="34" charset="0"/>
              <a:buChar char="•"/>
            </a:pPr>
            <a:r>
              <a:rPr lang="en-US" altLang="en-US" sz="1800" dirty="0">
                <a:latin typeface="+mj-lt"/>
              </a:rPr>
              <a:t>The Scholarship Chair is responsible for reviewing and updating the school list sent by NEWH, Inc. annually. Updates are imperative to establish new contacts and update existing details. </a:t>
            </a:r>
          </a:p>
          <a:p>
            <a:pPr marL="627063" lvl="1" indent="-285750" eaLnBrk="1" hangingPunct="1">
              <a:lnSpc>
                <a:spcPct val="105000"/>
              </a:lnSpc>
              <a:spcBef>
                <a:spcPts val="800"/>
              </a:spcBef>
              <a:buFont typeface="Arial" panose="020B0604020202020204" pitchFamily="34" charset="0"/>
              <a:buChar char="•"/>
            </a:pPr>
            <a:r>
              <a:rPr lang="en-US" altLang="en-US" sz="1800" dirty="0">
                <a:latin typeface="+mj-lt"/>
              </a:rPr>
              <a:t>NEWH, Inc. Office distributes to your school list by mail and email: scholarship application, letter, flyer and Facts brochure. Student members receive scholarship notice by email. </a:t>
            </a:r>
          </a:p>
          <a:p>
            <a:pPr marL="627063" lvl="1" indent="-285750" eaLnBrk="1" hangingPunct="1">
              <a:lnSpc>
                <a:spcPct val="105000"/>
              </a:lnSpc>
              <a:spcBef>
                <a:spcPts val="800"/>
              </a:spcBef>
              <a:buFont typeface="Arial" panose="020B0604020202020204" pitchFamily="34" charset="0"/>
              <a:buChar char="•"/>
            </a:pPr>
            <a:r>
              <a:rPr lang="en-US" altLang="en-US" sz="1800" dirty="0">
                <a:latin typeface="+mj-lt"/>
              </a:rPr>
              <a:t>Applications will be sent to the Scholarship Chair; a committee can be formed to review and select the winner(s).  </a:t>
            </a:r>
          </a:p>
          <a:p>
            <a:pPr marL="684213" lvl="1" indent="-342900" eaLnBrk="1" hangingPunct="1">
              <a:lnSpc>
                <a:spcPct val="95000"/>
              </a:lnSpc>
              <a:spcBef>
                <a:spcPts val="900"/>
              </a:spcBef>
              <a:buFont typeface="Arial" panose="020B0604020202020204" pitchFamily="34" charset="0"/>
              <a:buChar char="•"/>
            </a:pPr>
            <a:r>
              <a:rPr lang="en-US" altLang="en-US" sz="1900" dirty="0">
                <a:latin typeface="+mj-lt"/>
              </a:rPr>
              <a:t>Within 30-days of application deadline:</a:t>
            </a:r>
          </a:p>
          <a:p>
            <a:pPr marL="958850" lvl="2" indent="-342900" eaLnBrk="1" hangingPunct="1">
              <a:lnSpc>
                <a:spcPct val="95000"/>
              </a:lnSpc>
              <a:spcBef>
                <a:spcPts val="900"/>
              </a:spcBef>
              <a:buFont typeface="+mj-lt"/>
              <a:buAutoNum type="arabicPeriod"/>
            </a:pPr>
            <a:r>
              <a:rPr lang="en-US" altLang="en-US" sz="1800" dirty="0">
                <a:latin typeface="+mj-lt"/>
              </a:rPr>
              <a:t>Notify winners and non-winners </a:t>
            </a:r>
            <a:r>
              <a:rPr lang="en-US" altLang="en-US" sz="1200" i="1" dirty="0">
                <a:latin typeface="+mj-lt"/>
              </a:rPr>
              <a:t>(template letters available)</a:t>
            </a:r>
          </a:p>
          <a:p>
            <a:pPr marL="958850" lvl="2" indent="-342900" eaLnBrk="1" hangingPunct="1">
              <a:lnSpc>
                <a:spcPct val="95000"/>
              </a:lnSpc>
              <a:spcBef>
                <a:spcPts val="900"/>
              </a:spcBef>
              <a:buFont typeface="+mj-lt"/>
              <a:buAutoNum type="arabicPeriod"/>
            </a:pPr>
            <a:r>
              <a:rPr lang="en-US" altLang="en-US" sz="1800" dirty="0">
                <a:latin typeface="+mj-lt"/>
              </a:rPr>
              <a:t>Submit winning applications &amp; signed scholarship check form to NEWH, Inc.  </a:t>
            </a:r>
          </a:p>
          <a:p>
            <a:pPr marL="958850" lvl="2" indent="-342900" eaLnBrk="1" hangingPunct="1">
              <a:lnSpc>
                <a:spcPct val="95000"/>
              </a:lnSpc>
              <a:spcBef>
                <a:spcPts val="900"/>
              </a:spcBef>
              <a:buFont typeface="+mj-lt"/>
              <a:buAutoNum type="arabicPeriod"/>
            </a:pPr>
            <a:r>
              <a:rPr lang="en-US" altLang="en-US" sz="1800" dirty="0">
                <a:latin typeface="+mj-lt"/>
              </a:rPr>
              <a:t>NEWH, Inc. will create scholarship certificates for your awards event and process scholarship checks </a:t>
            </a:r>
            <a:r>
              <a:rPr lang="en-US" altLang="en-US" sz="1600" i="1" dirty="0">
                <a:latin typeface="+mj-lt"/>
              </a:rPr>
              <a:t>(checks can only be mailed + payable to college)</a:t>
            </a:r>
            <a:endParaRPr lang="en-US" altLang="en-US" sz="1600" dirty="0">
              <a:latin typeface="+mj-lt"/>
            </a:endParaRPr>
          </a:p>
        </p:txBody>
      </p:sp>
      <p:pic>
        <p:nvPicPr>
          <p:cNvPr id="5" name="Graphic 4">
            <a:extLst>
              <a:ext uri="{FF2B5EF4-FFF2-40B4-BE49-F238E27FC236}">
                <a16:creationId xmlns:a16="http://schemas.microsoft.com/office/drawing/2014/main" id="{3D51543A-6354-4CDF-6960-341E7664971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1231" y="5463587"/>
            <a:ext cx="1700769" cy="2200996"/>
          </a:xfrm>
          <a:prstGeom prst="rect">
            <a:avLst/>
          </a:prstGeom>
        </p:spPr>
      </p:pic>
    </p:spTree>
    <p:extLst>
      <p:ext uri="{BB962C8B-B14F-4D97-AF65-F5344CB8AC3E}">
        <p14:creationId xmlns:p14="http://schemas.microsoft.com/office/powerpoint/2010/main" val="357684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6AA23-388D-DD8A-0670-29CA17FB08DD}"/>
              </a:ext>
            </a:extLst>
          </p:cNvPr>
          <p:cNvSpPr>
            <a:spLocks noGrp="1"/>
          </p:cNvSpPr>
          <p:nvPr>
            <p:ph type="title"/>
          </p:nvPr>
        </p:nvSpPr>
        <p:spPr>
          <a:xfrm>
            <a:off x="1157027" y="1371600"/>
            <a:ext cx="3702052" cy="4114800"/>
          </a:xfrm>
        </p:spPr>
        <p:txBody>
          <a:bodyPr anchor="ctr">
            <a:normAutofit/>
          </a:bodyPr>
          <a:lstStyle/>
          <a:p>
            <a:pPr algn="ctr"/>
            <a:r>
              <a:rPr lang="en-US" dirty="0"/>
              <a:t>Regional Group Scholarship Guidelines</a:t>
            </a:r>
          </a:p>
        </p:txBody>
      </p:sp>
      <p:sp>
        <p:nvSpPr>
          <p:cNvPr id="14" name="Rectangle 13">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F7AF0A-2DBB-2731-D6D7-B04126E6E59A}"/>
              </a:ext>
            </a:extLst>
          </p:cNvPr>
          <p:cNvSpPr>
            <a:spLocks noGrp="1"/>
          </p:cNvSpPr>
          <p:nvPr>
            <p:ph idx="1"/>
          </p:nvPr>
        </p:nvSpPr>
        <p:spPr>
          <a:xfrm>
            <a:off x="6203447" y="217715"/>
            <a:ext cx="5694640" cy="6161820"/>
          </a:xfrm>
        </p:spPr>
        <p:txBody>
          <a:bodyPr anchor="ctr">
            <a:normAutofit/>
          </a:bodyPr>
          <a:lstStyle/>
          <a:p>
            <a:pPr eaLnBrk="1" hangingPunct="1">
              <a:lnSpc>
                <a:spcPct val="90000"/>
              </a:lnSpc>
              <a:spcBef>
                <a:spcPts val="600"/>
              </a:spcBef>
            </a:pPr>
            <a:r>
              <a:rPr lang="en-US" altLang="en-US" sz="2000" dirty="0"/>
              <a:t>After being established as a Regional Group for a twelve (12) month period, the group will have the opportunity to present one (1) $2,500.00 scholarship per year. If the Regional Group does not have the funds in its scholarship account, NEWH, Inc. will subsidize the award.</a:t>
            </a:r>
          </a:p>
          <a:p>
            <a:pPr eaLnBrk="1" hangingPunct="1">
              <a:lnSpc>
                <a:spcPct val="90000"/>
              </a:lnSpc>
              <a:spcBef>
                <a:spcPts val="600"/>
              </a:spcBef>
            </a:pPr>
            <a:r>
              <a:rPr lang="en-US" altLang="en-US" sz="2000" dirty="0"/>
              <a:t>If the group has additional funds in their scholarship account from member dues or other activities, they are free to use up to 50% of those funds.</a:t>
            </a:r>
          </a:p>
          <a:p>
            <a:pPr eaLnBrk="1" hangingPunct="1">
              <a:lnSpc>
                <a:spcPct val="90000"/>
              </a:lnSpc>
              <a:spcBef>
                <a:spcPts val="600"/>
              </a:spcBef>
            </a:pPr>
            <a:r>
              <a:rPr lang="en-US" altLang="en-US" sz="2000" dirty="0"/>
              <a:t>The Regional Group shall have 15 voting members for no less than 12 months prior to funding the annual scholarship. The “funding date” would be the annual “group establishment date” anniversary as described in the handbook.</a:t>
            </a:r>
          </a:p>
          <a:p>
            <a:pPr eaLnBrk="1" hangingPunct="1">
              <a:lnSpc>
                <a:spcPct val="90000"/>
              </a:lnSpc>
              <a:spcBef>
                <a:spcPts val="600"/>
              </a:spcBef>
            </a:pPr>
            <a:r>
              <a:rPr lang="en-US" altLang="en-US" sz="2000" dirty="0"/>
              <a:t>Fifty percent (50%) of the Regional Group members’ dues will be placed in a scholarship account to help cover the cost of the award. </a:t>
            </a:r>
          </a:p>
          <a:p>
            <a:pPr marL="273050" lvl="1" indent="-273050" eaLnBrk="1" hangingPunct="1">
              <a:lnSpc>
                <a:spcPct val="90000"/>
              </a:lnSpc>
              <a:spcBef>
                <a:spcPts val="600"/>
              </a:spcBef>
              <a:buClr>
                <a:srgbClr val="99987F"/>
              </a:buClr>
              <a:buSzPct val="95000"/>
            </a:pPr>
            <a:r>
              <a:rPr lang="en-US" altLang="en-US" dirty="0"/>
              <a:t>All scholarships given must follow the established guidelines/criteria set forth by NEWH.</a:t>
            </a:r>
            <a:endParaRPr lang="en-US" altLang="en-US" sz="2400" dirty="0"/>
          </a:p>
          <a:p>
            <a:pPr marL="0" indent="0">
              <a:lnSpc>
                <a:spcPct val="90000"/>
              </a:lnSpc>
              <a:buNone/>
            </a:pPr>
            <a:endParaRPr lang="en-US" sz="1400" dirty="0"/>
          </a:p>
        </p:txBody>
      </p:sp>
      <p:pic>
        <p:nvPicPr>
          <p:cNvPr id="4" name="Graphic 3">
            <a:extLst>
              <a:ext uri="{FF2B5EF4-FFF2-40B4-BE49-F238E27FC236}">
                <a16:creationId xmlns:a16="http://schemas.microsoft.com/office/drawing/2014/main" id="{A009B3EE-B3C8-965D-69FA-98CA1B29D2F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934355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DCB3397-6B53-4A3E-AE3D-5A64D8876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7556730-3C78-4763-9148-6FC33C05C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0466EF-889C-231C-34F9-64ACA721532E}"/>
              </a:ext>
            </a:extLst>
          </p:cNvPr>
          <p:cNvSpPr>
            <a:spLocks noGrp="1"/>
          </p:cNvSpPr>
          <p:nvPr>
            <p:ph type="title"/>
          </p:nvPr>
        </p:nvSpPr>
        <p:spPr>
          <a:xfrm>
            <a:off x="1371600" y="4434541"/>
            <a:ext cx="9486900" cy="1060651"/>
          </a:xfrm>
        </p:spPr>
        <p:txBody>
          <a:bodyPr vert="horz" lIns="91440" tIns="45720" rIns="91440" bIns="45720" rtlCol="0" anchor="b">
            <a:noAutofit/>
          </a:bodyPr>
          <a:lstStyle/>
          <a:p>
            <a:pPr algn="ctr"/>
            <a:r>
              <a:rPr lang="en-US" sz="2800" kern="1200" cap="all" spc="300" baseline="0" dirty="0">
                <a:solidFill>
                  <a:schemeClr val="bg2"/>
                </a:solidFill>
                <a:latin typeface="+mj-lt"/>
                <a:ea typeface="+mj-ea"/>
                <a:cs typeface="+mj-cs"/>
              </a:rPr>
              <a:t>Congratulate and highlight your scholarship recipients on social media!</a:t>
            </a:r>
          </a:p>
        </p:txBody>
      </p:sp>
      <p:pic>
        <p:nvPicPr>
          <p:cNvPr id="3" name="Picture 2">
            <a:extLst>
              <a:ext uri="{FF2B5EF4-FFF2-40B4-BE49-F238E27FC236}">
                <a16:creationId xmlns:a16="http://schemas.microsoft.com/office/drawing/2014/main" id="{C55A82C3-9822-28BE-2F8B-B4AD6928B6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086" y="6241894"/>
            <a:ext cx="1419498" cy="554227"/>
          </a:xfrm>
          <a:prstGeom prst="rect">
            <a:avLst/>
          </a:prstGeom>
        </p:spPr>
      </p:pic>
      <p:pic>
        <p:nvPicPr>
          <p:cNvPr id="4" name="Picture 3">
            <a:extLst>
              <a:ext uri="{FF2B5EF4-FFF2-40B4-BE49-F238E27FC236}">
                <a16:creationId xmlns:a16="http://schemas.microsoft.com/office/drawing/2014/main" id="{3C30AD30-7EA6-6B54-2D2E-DF3214D12BE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1074132" y="839638"/>
            <a:ext cx="3399597" cy="333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imeline&#10;&#10;Description automatically generated">
            <a:extLst>
              <a:ext uri="{FF2B5EF4-FFF2-40B4-BE49-F238E27FC236}">
                <a16:creationId xmlns:a16="http://schemas.microsoft.com/office/drawing/2014/main" id="{A5C2617C-A804-98FD-F8ED-F7B285E1BBA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09060" y="839638"/>
            <a:ext cx="2538730" cy="3296920"/>
          </a:xfrm>
          <a:prstGeom prst="rect">
            <a:avLst/>
          </a:prstGeom>
        </p:spPr>
      </p:pic>
      <p:pic>
        <p:nvPicPr>
          <p:cNvPr id="6" name="Picture 5">
            <a:extLst>
              <a:ext uri="{FF2B5EF4-FFF2-40B4-BE49-F238E27FC236}">
                <a16:creationId xmlns:a16="http://schemas.microsoft.com/office/drawing/2014/main" id="{C6C6927B-B8D5-F2C6-D124-6A76D3CA9A8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auto">
          <a:xfrm>
            <a:off x="5304961" y="817877"/>
            <a:ext cx="2081797" cy="331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6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2DC154-CC4E-D7B6-783D-7A096F16F965}"/>
              </a:ext>
            </a:extLst>
          </p:cNvPr>
          <p:cNvSpPr>
            <a:spLocks noGrp="1"/>
          </p:cNvSpPr>
          <p:nvPr>
            <p:ph type="title"/>
          </p:nvPr>
        </p:nvSpPr>
        <p:spPr>
          <a:xfrm>
            <a:off x="2057400" y="3687878"/>
            <a:ext cx="8115299" cy="1265404"/>
          </a:xfrm>
        </p:spPr>
        <p:txBody>
          <a:bodyPr vert="horz" lIns="91440" tIns="45720" rIns="91440" bIns="45720" rtlCol="0" anchor="b">
            <a:normAutofit/>
          </a:bodyPr>
          <a:lstStyle/>
          <a:p>
            <a:pPr algn="ctr"/>
            <a:r>
              <a:rPr lang="en-US" b="1" dirty="0"/>
              <a:t>NEWH </a:t>
            </a:r>
            <a:r>
              <a:rPr lang="en-US" b="1" kern="1200" cap="all" spc="300" baseline="0" dirty="0">
                <a:solidFill>
                  <a:schemeClr val="tx2"/>
                </a:solidFill>
              </a:rPr>
              <a:t>Vision</a:t>
            </a:r>
          </a:p>
        </p:txBody>
      </p:sp>
      <p:sp>
        <p:nvSpPr>
          <p:cNvPr id="3" name="Content Placeholder 2">
            <a:extLst>
              <a:ext uri="{FF2B5EF4-FFF2-40B4-BE49-F238E27FC236}">
                <a16:creationId xmlns:a16="http://schemas.microsoft.com/office/drawing/2014/main" id="{B286A99F-9F0B-143A-69A5-3B08CBE6049C}"/>
              </a:ext>
            </a:extLst>
          </p:cNvPr>
          <p:cNvSpPr>
            <a:spLocks noGrp="1"/>
          </p:cNvSpPr>
          <p:nvPr>
            <p:ph idx="1"/>
          </p:nvPr>
        </p:nvSpPr>
        <p:spPr>
          <a:xfrm>
            <a:off x="2743200" y="4953282"/>
            <a:ext cx="6781800" cy="761118"/>
          </a:xfrm>
        </p:spPr>
        <p:txBody>
          <a:bodyPr vert="horz" lIns="91440" tIns="45720" rIns="91440" bIns="45720" rtlCol="0">
            <a:normAutofit/>
          </a:bodyPr>
          <a:lstStyle/>
          <a:p>
            <a:pPr marL="0" indent="0" algn="ctr">
              <a:buNone/>
            </a:pPr>
            <a:r>
              <a:rPr lang="en-US" sz="2800" i="1" kern="1200" dirty="0">
                <a:solidFill>
                  <a:schemeClr val="tx2"/>
                </a:solidFill>
                <a:latin typeface="+mj-lt"/>
                <a:ea typeface="+mn-ea"/>
                <a:cs typeface="+mn-cs"/>
              </a:rPr>
              <a:t>“</a:t>
            </a:r>
            <a:r>
              <a:rPr lang="en-US" sz="2000" i="1" kern="1200" dirty="0">
                <a:solidFill>
                  <a:schemeClr val="tx2"/>
                </a:solidFill>
                <a:latin typeface="+mj-lt"/>
                <a:ea typeface="+mn-ea"/>
                <a:cs typeface="+mn-cs"/>
              </a:rPr>
              <a:t>The Hospitality Industry Network”</a:t>
            </a:r>
            <a:endParaRPr lang="en-US" sz="2800" i="1" kern="1200" dirty="0">
              <a:solidFill>
                <a:schemeClr val="tx2"/>
              </a:solidFill>
              <a:latin typeface="+mj-lt"/>
              <a:ea typeface="+mn-ea"/>
              <a:cs typeface="+mn-cs"/>
            </a:endParaRPr>
          </a:p>
        </p:txBody>
      </p:sp>
      <p:pic>
        <p:nvPicPr>
          <p:cNvPr id="7" name="Graphic 6" descr="Waiter">
            <a:extLst>
              <a:ext uri="{FF2B5EF4-FFF2-40B4-BE49-F238E27FC236}">
                <a16:creationId xmlns:a16="http://schemas.microsoft.com/office/drawing/2014/main" id="{0621FC3B-1C24-A6C0-AAA0-E9D196ED9A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77102" y="1371600"/>
            <a:ext cx="2223727" cy="2223727"/>
          </a:xfrm>
          <a:prstGeom prst="rect">
            <a:avLst/>
          </a:prstGeom>
        </p:spPr>
      </p:pic>
      <p:pic>
        <p:nvPicPr>
          <p:cNvPr id="5" name="Picture 4">
            <a:extLst>
              <a:ext uri="{FF2B5EF4-FFF2-40B4-BE49-F238E27FC236}">
                <a16:creationId xmlns:a16="http://schemas.microsoft.com/office/drawing/2014/main" id="{7102D0AB-8739-6C7E-B8F0-8EFAD8AE123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52493" y="6282007"/>
            <a:ext cx="1282751" cy="500836"/>
          </a:xfrm>
          <a:prstGeom prst="rect">
            <a:avLst/>
          </a:prstGeom>
        </p:spPr>
      </p:pic>
    </p:spTree>
    <p:extLst>
      <p:ext uri="{BB962C8B-B14F-4D97-AF65-F5344CB8AC3E}">
        <p14:creationId xmlns:p14="http://schemas.microsoft.com/office/powerpoint/2010/main" val="194805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678705-CF8E-4B51-B199-74BB431C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E17E22-15C6-47B6-B957-58A8838B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3076F68F-43D8-4293-8C34-5085FD90B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523D5F-92DC-F9A3-39C7-DC995BFF9A08}"/>
              </a:ext>
            </a:extLst>
          </p:cNvPr>
          <p:cNvSpPr>
            <a:spLocks noGrp="1"/>
          </p:cNvSpPr>
          <p:nvPr>
            <p:ph type="title"/>
          </p:nvPr>
        </p:nvSpPr>
        <p:spPr>
          <a:xfrm>
            <a:off x="1364053" y="5063831"/>
            <a:ext cx="9486900" cy="845139"/>
          </a:xfrm>
        </p:spPr>
        <p:txBody>
          <a:bodyPr vert="horz" lIns="91440" tIns="45720" rIns="91440" bIns="45720" rtlCol="0" anchor="b">
            <a:noAutofit/>
          </a:bodyPr>
          <a:lstStyle/>
          <a:p>
            <a:pPr algn="ctr"/>
            <a:r>
              <a:rPr lang="en-US" kern="1200" cap="all" spc="300" baseline="0" dirty="0">
                <a:solidFill>
                  <a:schemeClr val="tx2"/>
                </a:solidFill>
                <a:latin typeface="+mj-lt"/>
                <a:ea typeface="+mj-ea"/>
                <a:cs typeface="+mj-cs"/>
              </a:rPr>
              <a:t>Share on social media how you are reaching out to students!</a:t>
            </a:r>
          </a:p>
        </p:txBody>
      </p:sp>
      <p:pic>
        <p:nvPicPr>
          <p:cNvPr id="5" name="Picture 2">
            <a:extLst>
              <a:ext uri="{FF2B5EF4-FFF2-40B4-BE49-F238E27FC236}">
                <a16:creationId xmlns:a16="http://schemas.microsoft.com/office/drawing/2014/main" id="{BDCC2D7B-96D6-5B73-240F-CBECBECF6C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455270" y="1084168"/>
            <a:ext cx="2806261" cy="34990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FF36390-0869-CB1D-9183-9A3041B6B3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35253" y="6273299"/>
            <a:ext cx="1299993" cy="507723"/>
          </a:xfrm>
          <a:prstGeom prst="rect">
            <a:avLst/>
          </a:prstGeom>
        </p:spPr>
      </p:pic>
      <p:pic>
        <p:nvPicPr>
          <p:cNvPr id="7" name="Picture 6">
            <a:extLst>
              <a:ext uri="{FF2B5EF4-FFF2-40B4-BE49-F238E27FC236}">
                <a16:creationId xmlns:a16="http://schemas.microsoft.com/office/drawing/2014/main" id="{5B94B350-AAA7-17BC-2E65-4A4D5DA2BD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0471" y="1084168"/>
            <a:ext cx="2806261" cy="3810281"/>
          </a:xfrm>
          <a:prstGeom prst="rect">
            <a:avLst/>
          </a:prstGeom>
        </p:spPr>
      </p:pic>
    </p:spTree>
    <p:extLst>
      <p:ext uri="{BB962C8B-B14F-4D97-AF65-F5344CB8AC3E}">
        <p14:creationId xmlns:p14="http://schemas.microsoft.com/office/powerpoint/2010/main" val="2449707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34C27EA-18ED-4CFA-8823-6BCBAC02D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699"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197429" y="1371600"/>
            <a:ext cx="3254828" cy="4114800"/>
          </a:xfrm>
        </p:spPr>
        <p:txBody>
          <a:bodyPr anchor="ctr">
            <a:normAutofit/>
          </a:bodyPr>
          <a:lstStyle/>
          <a:p>
            <a:pPr algn="ctr"/>
            <a:r>
              <a:rPr lang="en-US" dirty="0">
                <a:solidFill>
                  <a:schemeClr val="bg2"/>
                </a:solidFill>
              </a:rPr>
              <a:t>The role of the  marketing Chair</a:t>
            </a:r>
            <a:br>
              <a:rPr lang="en-US" dirty="0">
                <a:solidFill>
                  <a:schemeClr val="bg2"/>
                </a:solidFill>
              </a:rPr>
            </a:br>
            <a:r>
              <a:rPr lang="en-US" sz="2000" dirty="0">
                <a:solidFill>
                  <a:schemeClr val="bg2"/>
                </a:solidFill>
              </a:rPr>
              <a:t>(optional) </a:t>
            </a:r>
            <a:endParaRPr lang="en-US" dirty="0">
              <a:solidFill>
                <a:schemeClr val="bg2"/>
              </a:solidFill>
            </a:endParaRP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58873ED-B6E7-CF40-B057-3EE7F98A3729}"/>
              </a:ext>
            </a:extLst>
          </p:cNvPr>
          <p:cNvSpPr>
            <a:spLocks noGrp="1"/>
          </p:cNvSpPr>
          <p:nvPr>
            <p:ph idx="1"/>
          </p:nvPr>
        </p:nvSpPr>
        <p:spPr>
          <a:xfrm>
            <a:off x="5758543" y="600740"/>
            <a:ext cx="6161313" cy="5667153"/>
          </a:xfrm>
        </p:spPr>
        <p:txBody>
          <a:bodyPr anchor="ctr">
            <a:normAutofit lnSpcReduction="10000"/>
          </a:bodyPr>
          <a:lstStyle/>
          <a:p>
            <a:pPr eaLnBrk="1" hangingPunct="1">
              <a:spcBef>
                <a:spcPts val="600"/>
              </a:spcBef>
            </a:pPr>
            <a:r>
              <a:rPr lang="en-US" altLang="en-US" sz="1800" dirty="0"/>
              <a:t>Form a committee! </a:t>
            </a:r>
          </a:p>
          <a:p>
            <a:pPr>
              <a:spcBef>
                <a:spcPts val="600"/>
              </a:spcBef>
            </a:pPr>
            <a:r>
              <a:rPr lang="en-US" altLang="en-US" sz="1800" dirty="0"/>
              <a:t>Use social media to promote the Region, its events, and its members on the Region’s Facebook, LinkedIn, and Instagram accounts (NEWH, Inc. has one main Twitter account that is linked to Facebook, Chapters/Regions do not have their own Twitter accounts)</a:t>
            </a:r>
          </a:p>
          <a:p>
            <a:pPr lvl="1">
              <a:spcBef>
                <a:spcPts val="600"/>
              </a:spcBef>
            </a:pPr>
            <a:r>
              <a:rPr lang="en-US" altLang="en-US" sz="1800" dirty="0"/>
              <a:t>Introduce new members</a:t>
            </a:r>
          </a:p>
          <a:p>
            <a:pPr lvl="1">
              <a:spcBef>
                <a:spcPts val="600"/>
              </a:spcBef>
            </a:pPr>
            <a:r>
              <a:rPr lang="en-US" altLang="en-US" sz="1800" dirty="0"/>
              <a:t>Promote your members’ new products/projects</a:t>
            </a:r>
          </a:p>
          <a:p>
            <a:pPr>
              <a:spcBef>
                <a:spcPts val="600"/>
              </a:spcBef>
            </a:pPr>
            <a:r>
              <a:rPr lang="en-US" altLang="en-US" sz="1800" dirty="0"/>
              <a:t>Market your approved calendar of events – ensure information is posted on social media sites, shared with potential sponsors, and submitted to NEWH, Inc. Office to Diane Federwitz (diane.federwitz@newh.org) for inclusion on website</a:t>
            </a:r>
          </a:p>
          <a:p>
            <a:pPr lvl="1">
              <a:spcBef>
                <a:spcPts val="600"/>
              </a:spcBef>
            </a:pPr>
            <a:r>
              <a:rPr lang="en-US" altLang="en-US" sz="1800" dirty="0"/>
              <a:t>Send out your event calendar for the year (save the dates) in January </a:t>
            </a:r>
          </a:p>
          <a:p>
            <a:pPr lvl="1">
              <a:spcBef>
                <a:spcPts val="600"/>
              </a:spcBef>
            </a:pPr>
            <a:r>
              <a:rPr lang="en-US" altLang="en-US" sz="1800" dirty="0"/>
              <a:t>If possible, request and reserve sponsorships early in the year</a:t>
            </a:r>
          </a:p>
          <a:p>
            <a:pPr>
              <a:spcBef>
                <a:spcPts val="600"/>
              </a:spcBef>
            </a:pPr>
            <a:r>
              <a:rPr lang="en-US" altLang="en-US" sz="1800" dirty="0"/>
              <a:t>Develop an annual marketing calendar to manage marketing communication, identifying deadlines for messages to be developed and released</a:t>
            </a:r>
          </a:p>
          <a:p>
            <a:pPr marL="0" indent="0">
              <a:lnSpc>
                <a:spcPct val="90000"/>
              </a:lnSpc>
              <a:buNone/>
            </a:pPr>
            <a:endParaRPr lang="en-US" sz="1500" dirty="0"/>
          </a:p>
        </p:txBody>
      </p:sp>
      <p:pic>
        <p:nvPicPr>
          <p:cNvPr id="5" name="Graphic 4">
            <a:extLst>
              <a:ext uri="{FF2B5EF4-FFF2-40B4-BE49-F238E27FC236}">
                <a16:creationId xmlns:a16="http://schemas.microsoft.com/office/drawing/2014/main" id="{C0290E33-DD8C-7FD8-2D4B-F387C487430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6121181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7ABE22-A824-05A0-A2FD-F6A3084034DC}"/>
              </a:ext>
            </a:extLst>
          </p:cNvPr>
          <p:cNvSpPr>
            <a:spLocks noGrp="1"/>
          </p:cNvSpPr>
          <p:nvPr>
            <p:ph type="title"/>
          </p:nvPr>
        </p:nvSpPr>
        <p:spPr>
          <a:xfrm>
            <a:off x="797442" y="1371600"/>
            <a:ext cx="3870251" cy="4114800"/>
          </a:xfrm>
        </p:spPr>
        <p:txBody>
          <a:bodyPr anchor="ctr">
            <a:normAutofit/>
          </a:bodyPr>
          <a:lstStyle/>
          <a:p>
            <a:pPr algn="ctr"/>
            <a:r>
              <a:rPr lang="en-US" dirty="0">
                <a:solidFill>
                  <a:schemeClr val="bg1"/>
                </a:solidFill>
              </a:rPr>
              <a:t>Marketing Chair </a:t>
            </a:r>
            <a:r>
              <a:rPr lang="en-US" sz="2400" dirty="0">
                <a:solidFill>
                  <a:schemeClr val="bg1"/>
                </a:solidFill>
              </a:rPr>
              <a:t>continued</a:t>
            </a:r>
            <a:endParaRPr lang="en-US" dirty="0">
              <a:solidFill>
                <a:schemeClr val="bg1"/>
              </a:solidFill>
            </a:endParaRPr>
          </a:p>
        </p:txBody>
      </p:sp>
      <p:sp>
        <p:nvSpPr>
          <p:cNvPr id="3" name="Content Placeholder 2">
            <a:extLst>
              <a:ext uri="{FF2B5EF4-FFF2-40B4-BE49-F238E27FC236}">
                <a16:creationId xmlns:a16="http://schemas.microsoft.com/office/drawing/2014/main" id="{25F40175-43EF-F017-FD79-597F5C7D580B}"/>
              </a:ext>
            </a:extLst>
          </p:cNvPr>
          <p:cNvSpPr>
            <a:spLocks noGrp="1"/>
          </p:cNvSpPr>
          <p:nvPr>
            <p:ph idx="1"/>
          </p:nvPr>
        </p:nvSpPr>
        <p:spPr>
          <a:xfrm>
            <a:off x="6096000" y="568842"/>
            <a:ext cx="5426845" cy="5773479"/>
          </a:xfrm>
        </p:spPr>
        <p:txBody>
          <a:bodyPr anchor="ctr">
            <a:normAutofit fontScale="92500" lnSpcReduction="20000"/>
          </a:bodyPr>
          <a:lstStyle/>
          <a:p>
            <a:pPr>
              <a:lnSpc>
                <a:spcPct val="90000"/>
              </a:lnSpc>
              <a:spcBef>
                <a:spcPts val="600"/>
              </a:spcBef>
              <a:defRPr/>
            </a:pPr>
            <a:r>
              <a:rPr lang="en-US" altLang="en-US" sz="2200" dirty="0"/>
              <a:t>Work with NEWH on an ongoing basis to update your Region’s website pages to ensure clear and current messages and information is posted including:</a:t>
            </a:r>
          </a:p>
          <a:p>
            <a:pPr lvl="1">
              <a:lnSpc>
                <a:spcPct val="90000"/>
              </a:lnSpc>
              <a:spcBef>
                <a:spcPts val="600"/>
              </a:spcBef>
              <a:defRPr/>
            </a:pPr>
            <a:r>
              <a:rPr lang="en-US" altLang="en-US" sz="2200" dirty="0"/>
              <a:t>Member spotlight</a:t>
            </a:r>
          </a:p>
          <a:p>
            <a:pPr lvl="1">
              <a:lnSpc>
                <a:spcPct val="90000"/>
              </a:lnSpc>
              <a:spcBef>
                <a:spcPts val="600"/>
              </a:spcBef>
              <a:defRPr/>
            </a:pPr>
            <a:r>
              <a:rPr lang="en-US" altLang="en-US" sz="2200" dirty="0"/>
              <a:t>Upload event pictures to Facebook AND Flickr – write event recap for your Region’s pages</a:t>
            </a:r>
          </a:p>
          <a:p>
            <a:pPr lvl="1">
              <a:lnSpc>
                <a:spcPct val="90000"/>
              </a:lnSpc>
              <a:spcBef>
                <a:spcPts val="600"/>
              </a:spcBef>
              <a:defRPr/>
            </a:pPr>
            <a:r>
              <a:rPr lang="en-US" altLang="en-US" sz="2200" dirty="0"/>
              <a:t>Update your Region’s home page with recent news so it stays fresh</a:t>
            </a:r>
          </a:p>
          <a:p>
            <a:pPr>
              <a:lnSpc>
                <a:spcPct val="90000"/>
              </a:lnSpc>
              <a:spcBef>
                <a:spcPts val="600"/>
              </a:spcBef>
              <a:defRPr/>
            </a:pPr>
            <a:r>
              <a:rPr lang="en-US" sz="2200" dirty="0"/>
              <a:t>Ensure all marketing initiatives are developed and designed to reflect NEWH overall mission and the message is unified and consistent with the goals and objectives of NEWH.</a:t>
            </a:r>
          </a:p>
          <a:p>
            <a:pPr>
              <a:lnSpc>
                <a:spcPct val="90000"/>
              </a:lnSpc>
              <a:spcBef>
                <a:spcPts val="600"/>
              </a:spcBef>
              <a:defRPr/>
            </a:pPr>
            <a:r>
              <a:rPr lang="en-US" sz="2200" dirty="0"/>
              <a:t>Ensure that NEWH logo/brand guidelines are met on all marketing collateral distributed</a:t>
            </a:r>
          </a:p>
          <a:p>
            <a:pPr>
              <a:lnSpc>
                <a:spcPct val="90000"/>
              </a:lnSpc>
              <a:spcBef>
                <a:spcPts val="600"/>
              </a:spcBef>
              <a:defRPr/>
            </a:pPr>
            <a:r>
              <a:rPr lang="en-US" altLang="en-US" sz="2200" dirty="0"/>
              <a:t>Ensure Regional information is appropriately submitted in a timely manner for the NEWH Magazine (newh.magazine@newh.org)</a:t>
            </a:r>
          </a:p>
          <a:p>
            <a:pPr lvl="1">
              <a:lnSpc>
                <a:spcPct val="90000"/>
              </a:lnSpc>
              <a:spcBef>
                <a:spcPts val="600"/>
              </a:spcBef>
              <a:defRPr/>
            </a:pPr>
            <a:r>
              <a:rPr lang="en-US" altLang="en-US" sz="2200" dirty="0"/>
              <a:t>Watch for deadline dates for member news!</a:t>
            </a:r>
          </a:p>
          <a:p>
            <a:pPr lvl="1">
              <a:lnSpc>
                <a:spcPct val="90000"/>
              </a:lnSpc>
              <a:spcBef>
                <a:spcPts val="600"/>
              </a:spcBef>
              <a:defRPr/>
            </a:pPr>
            <a:r>
              <a:rPr lang="en-US" altLang="en-US" sz="2200" dirty="0"/>
              <a:t>Be sure any pictures sent in for magazine include captions (people’s names) or they will not be included</a:t>
            </a:r>
            <a:endParaRPr lang="en-US" sz="2200" dirty="0"/>
          </a:p>
          <a:p>
            <a:pPr>
              <a:lnSpc>
                <a:spcPct val="90000"/>
              </a:lnSpc>
            </a:pPr>
            <a:endParaRPr lang="en-US" sz="1300" dirty="0"/>
          </a:p>
        </p:txBody>
      </p:sp>
      <p:pic>
        <p:nvPicPr>
          <p:cNvPr id="4" name="Graphic 3">
            <a:extLst>
              <a:ext uri="{FF2B5EF4-FFF2-40B4-BE49-F238E27FC236}">
                <a16:creationId xmlns:a16="http://schemas.microsoft.com/office/drawing/2014/main" id="{6EC8278B-F850-4F7C-874C-CC32B79DE11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8826178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DF5C96-41FE-38F8-CC80-7AAEB1B95F7A}"/>
              </a:ext>
            </a:extLst>
          </p:cNvPr>
          <p:cNvSpPr>
            <a:spLocks noGrp="1"/>
          </p:cNvSpPr>
          <p:nvPr>
            <p:ph type="title"/>
          </p:nvPr>
        </p:nvSpPr>
        <p:spPr>
          <a:xfrm>
            <a:off x="1846907" y="4844564"/>
            <a:ext cx="8515643" cy="885091"/>
          </a:xfrm>
        </p:spPr>
        <p:txBody>
          <a:bodyPr vert="horz" lIns="91440" tIns="45720" rIns="91440" bIns="45720" rtlCol="0" anchor="b">
            <a:noAutofit/>
          </a:bodyPr>
          <a:lstStyle/>
          <a:p>
            <a:pPr algn="ctr"/>
            <a:r>
              <a:rPr lang="en-US" kern="1200" cap="small" spc="300" dirty="0">
                <a:solidFill>
                  <a:schemeClr val="tx2"/>
                </a:solidFill>
                <a:latin typeface="+mj-lt"/>
                <a:ea typeface="+mj-ea"/>
                <a:cs typeface="+mj-cs"/>
              </a:rPr>
              <a:t>Be creative in promoting your events – build up excitement!</a:t>
            </a:r>
          </a:p>
        </p:txBody>
      </p:sp>
      <p:pic>
        <p:nvPicPr>
          <p:cNvPr id="8" name="Picture 4">
            <a:extLst>
              <a:ext uri="{FF2B5EF4-FFF2-40B4-BE49-F238E27FC236}">
                <a16:creationId xmlns:a16="http://schemas.microsoft.com/office/drawing/2014/main" id="{6635F71E-0EDF-9DCB-1FA0-0B1431C67D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784287" y="1001476"/>
            <a:ext cx="2809169" cy="347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C424E44F-4341-25C4-8DB1-1C45709B2E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340721" y="1049750"/>
            <a:ext cx="2541959" cy="3430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2CB3FB78-6ACE-BE76-6E0F-8EFF1847F4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8495063" y="1025613"/>
            <a:ext cx="2356216" cy="347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0222C62-D324-39C0-8D56-2E079D99FAC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74292" y="6312863"/>
            <a:ext cx="1395787" cy="545136"/>
          </a:xfrm>
          <a:prstGeom prst="rect">
            <a:avLst/>
          </a:prstGeom>
        </p:spPr>
      </p:pic>
    </p:spTree>
    <p:extLst>
      <p:ext uri="{BB962C8B-B14F-4D97-AF65-F5344CB8AC3E}">
        <p14:creationId xmlns:p14="http://schemas.microsoft.com/office/powerpoint/2010/main" val="2750858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410A7E-12A9-95D5-1BC1-C6B62A249C49}"/>
              </a:ext>
            </a:extLst>
          </p:cNvPr>
          <p:cNvSpPr>
            <a:spLocks noGrp="1"/>
          </p:cNvSpPr>
          <p:nvPr>
            <p:ph type="title"/>
          </p:nvPr>
        </p:nvSpPr>
        <p:spPr>
          <a:xfrm>
            <a:off x="1819422" y="5013434"/>
            <a:ext cx="8515643" cy="977463"/>
          </a:xfrm>
        </p:spPr>
        <p:txBody>
          <a:bodyPr vert="horz" lIns="91440" tIns="45720" rIns="91440" bIns="45720" rtlCol="0" anchor="b">
            <a:normAutofit/>
          </a:bodyPr>
          <a:lstStyle/>
          <a:p>
            <a:pPr algn="ctr"/>
            <a:r>
              <a:rPr lang="en-US" kern="1200" cap="all" spc="300" baseline="0" dirty="0">
                <a:solidFill>
                  <a:schemeClr val="tx2"/>
                </a:solidFill>
                <a:latin typeface="+mj-lt"/>
                <a:ea typeface="+mj-ea"/>
                <a:cs typeface="+mj-cs"/>
              </a:rPr>
              <a:t>People LOVE to see pictures from your events!</a:t>
            </a:r>
          </a:p>
        </p:txBody>
      </p:sp>
      <p:pic>
        <p:nvPicPr>
          <p:cNvPr id="7" name="Content Placeholder 4">
            <a:extLst>
              <a:ext uri="{FF2B5EF4-FFF2-40B4-BE49-F238E27FC236}">
                <a16:creationId xmlns:a16="http://schemas.microsoft.com/office/drawing/2014/main" id="{A68DC20D-A1F0-A56D-1A47-C7F67C757A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4779" y="1002168"/>
            <a:ext cx="2861448" cy="4007214"/>
          </a:xfrm>
          <a:prstGeom prst="rect">
            <a:avLst/>
          </a:prstGeom>
        </p:spPr>
      </p:pic>
      <p:pic>
        <p:nvPicPr>
          <p:cNvPr id="10" name="Content Placeholder 3">
            <a:extLst>
              <a:ext uri="{FF2B5EF4-FFF2-40B4-BE49-F238E27FC236}">
                <a16:creationId xmlns:a16="http://schemas.microsoft.com/office/drawing/2014/main" id="{E5229432-FEFF-E579-19C8-939439A682C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579757" y="987823"/>
            <a:ext cx="2994971" cy="3917950"/>
          </a:xfrm>
          <a:prstGeom prst="rect">
            <a:avLst/>
          </a:prstGeom>
        </p:spPr>
      </p:pic>
      <p:pic>
        <p:nvPicPr>
          <p:cNvPr id="12" name="Picture 11">
            <a:extLst>
              <a:ext uri="{FF2B5EF4-FFF2-40B4-BE49-F238E27FC236}">
                <a16:creationId xmlns:a16="http://schemas.microsoft.com/office/drawing/2014/main" id="{DE4E4606-ECFE-9FEB-CA77-5D9FFA92CE1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18259" y="1002168"/>
            <a:ext cx="2861054" cy="3887947"/>
          </a:xfrm>
          <a:prstGeom prst="rect">
            <a:avLst/>
          </a:prstGeom>
        </p:spPr>
      </p:pic>
      <p:pic>
        <p:nvPicPr>
          <p:cNvPr id="3" name="Picture 2">
            <a:extLst>
              <a:ext uri="{FF2B5EF4-FFF2-40B4-BE49-F238E27FC236}">
                <a16:creationId xmlns:a16="http://schemas.microsoft.com/office/drawing/2014/main" id="{41B37E97-655F-821C-FF1F-93BB20057A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644714" y="6279861"/>
            <a:ext cx="1419498" cy="554227"/>
          </a:xfrm>
          <a:prstGeom prst="rect">
            <a:avLst/>
          </a:prstGeom>
        </p:spPr>
      </p:pic>
    </p:spTree>
    <p:extLst>
      <p:ext uri="{BB962C8B-B14F-4D97-AF65-F5344CB8AC3E}">
        <p14:creationId xmlns:p14="http://schemas.microsoft.com/office/powerpoint/2010/main" val="1258996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932462-D997-4C1D-A96A-388E97D99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4114800"/>
            <a:ext cx="10820400" cy="209559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C48FA5-E89A-13D5-6266-8D20CC09536E}"/>
              </a:ext>
            </a:extLst>
          </p:cNvPr>
          <p:cNvSpPr>
            <a:spLocks noGrp="1"/>
          </p:cNvSpPr>
          <p:nvPr>
            <p:ph type="title"/>
          </p:nvPr>
        </p:nvSpPr>
        <p:spPr>
          <a:xfrm>
            <a:off x="1230086" y="4433778"/>
            <a:ext cx="9927771" cy="1052622"/>
          </a:xfrm>
        </p:spPr>
        <p:txBody>
          <a:bodyPr vert="horz" lIns="91440" tIns="45720" rIns="91440" bIns="45720" rtlCol="0" anchor="b">
            <a:noAutofit/>
          </a:bodyPr>
          <a:lstStyle/>
          <a:p>
            <a:pPr algn="ctr"/>
            <a:r>
              <a:rPr lang="en-US" kern="1200" cap="all" spc="300" baseline="0" dirty="0">
                <a:solidFill>
                  <a:schemeClr val="bg2"/>
                </a:solidFill>
                <a:latin typeface="+mj-lt"/>
                <a:ea typeface="+mj-ea"/>
                <a:cs typeface="+mj-cs"/>
              </a:rPr>
              <a:t>Post lots of pictures…show people what they missed!</a:t>
            </a:r>
          </a:p>
        </p:txBody>
      </p:sp>
      <p:pic>
        <p:nvPicPr>
          <p:cNvPr id="13" name="Picture 12">
            <a:extLst>
              <a:ext uri="{FF2B5EF4-FFF2-40B4-BE49-F238E27FC236}">
                <a16:creationId xmlns:a16="http://schemas.microsoft.com/office/drawing/2014/main" id="{13FEDDDF-87BA-14E9-CA46-6EFBA9A288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477516" y="294290"/>
            <a:ext cx="2834946" cy="3820510"/>
          </a:xfrm>
          <a:prstGeom prst="rect">
            <a:avLst/>
          </a:prstGeom>
          <a:noFill/>
        </p:spPr>
      </p:pic>
      <p:pic>
        <p:nvPicPr>
          <p:cNvPr id="15" name="Picture 14">
            <a:extLst>
              <a:ext uri="{FF2B5EF4-FFF2-40B4-BE49-F238E27FC236}">
                <a16:creationId xmlns:a16="http://schemas.microsoft.com/office/drawing/2014/main" id="{0E0F49C3-35E8-C689-A6C2-7F27C615B8B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3480" y="330832"/>
            <a:ext cx="2730063" cy="3783968"/>
          </a:xfrm>
          <a:prstGeom prst="rect">
            <a:avLst/>
          </a:prstGeom>
        </p:spPr>
      </p:pic>
      <p:pic>
        <p:nvPicPr>
          <p:cNvPr id="16" name="Picture 15">
            <a:extLst>
              <a:ext uri="{FF2B5EF4-FFF2-40B4-BE49-F238E27FC236}">
                <a16:creationId xmlns:a16="http://schemas.microsoft.com/office/drawing/2014/main" id="{DC142BCE-6FBF-1F8F-9223-1906998CBA2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389478" y="294291"/>
            <a:ext cx="3124402" cy="3820510"/>
          </a:xfrm>
          <a:prstGeom prst="rect">
            <a:avLst/>
          </a:prstGeom>
        </p:spPr>
      </p:pic>
      <p:pic>
        <p:nvPicPr>
          <p:cNvPr id="17" name="Graphic 16">
            <a:extLst>
              <a:ext uri="{FF2B5EF4-FFF2-40B4-BE49-F238E27FC236}">
                <a16:creationId xmlns:a16="http://schemas.microsoft.com/office/drawing/2014/main" id="{B2DAC6DE-4314-AF8E-49D7-566EA01DC5D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570516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5541" y="762553"/>
            <a:ext cx="9486900" cy="900332"/>
          </a:xfrm>
        </p:spPr>
        <p:txBody>
          <a:bodyPr anchor="ctr">
            <a:normAutofit/>
          </a:bodyPr>
          <a:lstStyle/>
          <a:p>
            <a:pPr algn="ctr"/>
            <a:r>
              <a:rPr lang="en-US" dirty="0"/>
              <a:t>Thank your sponsors</a:t>
            </a:r>
          </a:p>
        </p:txBody>
      </p:sp>
      <p:grpSp>
        <p:nvGrpSpPr>
          <p:cNvPr id="26" name="Group 25">
            <a:extLst>
              <a:ext uri="{FF2B5EF4-FFF2-40B4-BE49-F238E27FC236}">
                <a16:creationId xmlns:a16="http://schemas.microsoft.com/office/drawing/2014/main" id="{A21F0BC1-DC96-76D2-3B75-55474FEA74C4}"/>
              </a:ext>
            </a:extLst>
          </p:cNvPr>
          <p:cNvGrpSpPr/>
          <p:nvPr/>
        </p:nvGrpSpPr>
        <p:grpSpPr>
          <a:xfrm>
            <a:off x="1222647" y="1748146"/>
            <a:ext cx="3085476" cy="4154775"/>
            <a:chOff x="1222647" y="1748146"/>
            <a:chExt cx="2899665" cy="3951811"/>
          </a:xfrm>
        </p:grpSpPr>
        <p:grpSp>
          <p:nvGrpSpPr>
            <p:cNvPr id="15" name="Group 14">
              <a:extLst>
                <a:ext uri="{FF2B5EF4-FFF2-40B4-BE49-F238E27FC236}">
                  <a16:creationId xmlns:a16="http://schemas.microsoft.com/office/drawing/2014/main" id="{BAFC7412-F31A-00CE-B48A-130A0FF35648}"/>
                </a:ext>
              </a:extLst>
            </p:cNvPr>
            <p:cNvGrpSpPr/>
            <p:nvPr/>
          </p:nvGrpSpPr>
          <p:grpSpPr>
            <a:xfrm>
              <a:off x="1222647" y="1748146"/>
              <a:ext cx="2899665" cy="2466199"/>
              <a:chOff x="1255474" y="3093143"/>
              <a:chExt cx="2899665" cy="2691022"/>
            </a:xfrm>
          </p:grpSpPr>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Send a Thank You Letter</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90000"/>
                  </a:lnSpc>
                </a:pPr>
                <a:r>
                  <a:rPr lang="en-US" sz="1600" dirty="0">
                    <a:latin typeface="+mj-lt"/>
                  </a:rPr>
                  <a:t>Include: </a:t>
                </a:r>
              </a:p>
              <a:p>
                <a:pPr marL="285750" indent="-285750">
                  <a:lnSpc>
                    <a:spcPct val="90000"/>
                  </a:lnSpc>
                  <a:buFont typeface="Arial" panose="020B0604020202020204" pitchFamily="34" charset="0"/>
                  <a:buChar char="•"/>
                </a:pPr>
                <a:r>
                  <a:rPr lang="en-US" sz="1600" dirty="0">
                    <a:latin typeface="+mj-lt"/>
                  </a:rPr>
                  <a:t>The NEWH, Inc. Tax ID Number.</a:t>
                </a:r>
              </a:p>
              <a:p>
                <a:pPr marL="285750" indent="-285750">
                  <a:lnSpc>
                    <a:spcPct val="90000"/>
                  </a:lnSpc>
                  <a:buFont typeface="Arial" panose="020B0604020202020204" pitchFamily="34" charset="0"/>
                  <a:buChar char="•"/>
                </a:pPr>
                <a:r>
                  <a:rPr lang="en-US" sz="1600" dirty="0">
                    <a:latin typeface="+mj-lt"/>
                  </a:rPr>
                  <a:t>Any goods and services the sponsor received for their donation, along with the FAIR MARKET VALUE of the goods and services received (template available on the NEWH website).</a:t>
                </a:r>
              </a:p>
            </p:txBody>
          </p:sp>
        </p:grpSp>
        <p:pic>
          <p:nvPicPr>
            <p:cNvPr id="12" name="Picture 11" descr="Close-up of person writing message with marker pen on card">
              <a:extLst>
                <a:ext uri="{FF2B5EF4-FFF2-40B4-BE49-F238E27FC236}">
                  <a16:creationId xmlns:a16="http://schemas.microsoft.com/office/drawing/2014/main" id="{95F85F6C-3C3C-AB14-5DA2-876F09A80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932" y="4262041"/>
              <a:ext cx="2156874" cy="1437916"/>
            </a:xfrm>
            <a:prstGeom prst="rect">
              <a:avLst/>
            </a:prstGeom>
          </p:spPr>
        </p:pic>
      </p:grpSp>
      <p:grpSp>
        <p:nvGrpSpPr>
          <p:cNvPr id="27" name="Group 26">
            <a:extLst>
              <a:ext uri="{FF2B5EF4-FFF2-40B4-BE49-F238E27FC236}">
                <a16:creationId xmlns:a16="http://schemas.microsoft.com/office/drawing/2014/main" id="{F0A538BD-1631-EECC-485D-860F33648E40}"/>
              </a:ext>
            </a:extLst>
          </p:cNvPr>
          <p:cNvGrpSpPr/>
          <p:nvPr/>
        </p:nvGrpSpPr>
        <p:grpSpPr>
          <a:xfrm>
            <a:off x="4611705" y="1587204"/>
            <a:ext cx="3175021" cy="4060185"/>
            <a:chOff x="4659159" y="1597973"/>
            <a:chExt cx="2944894" cy="3771172"/>
          </a:xfrm>
        </p:grpSpPr>
        <p:grpSp>
          <p:nvGrpSpPr>
            <p:cNvPr id="16" name="Group 15">
              <a:extLst>
                <a:ext uri="{FF2B5EF4-FFF2-40B4-BE49-F238E27FC236}">
                  <a16:creationId xmlns:a16="http://schemas.microsoft.com/office/drawing/2014/main" id="{9F57D1CA-1752-6B26-A710-20F84279D9C7}"/>
                </a:ext>
              </a:extLst>
            </p:cNvPr>
            <p:cNvGrpSpPr/>
            <p:nvPr/>
          </p:nvGrpSpPr>
          <p:grpSpPr>
            <a:xfrm>
              <a:off x="4659159" y="1597973"/>
              <a:ext cx="2944894" cy="2022062"/>
              <a:chOff x="4617352" y="3762103"/>
              <a:chExt cx="2944894" cy="2022062"/>
            </a:xfrm>
          </p:grpSpPr>
          <p:sp>
            <p:nvSpPr>
              <p:cNvPr id="9" name="Freeform: Shape 8">
                <a:extLst>
                  <a:ext uri="{FF2B5EF4-FFF2-40B4-BE49-F238E27FC236}">
                    <a16:creationId xmlns:a16="http://schemas.microsoft.com/office/drawing/2014/main" id="{23088F7B-5B74-4171-443E-2DE7B2D4A07C}"/>
                  </a:ext>
                </a:extLst>
              </p:cNvPr>
              <p:cNvSpPr/>
              <p:nvPr/>
            </p:nvSpPr>
            <p:spPr>
              <a:xfrm>
                <a:off x="4617352" y="3911992"/>
                <a:ext cx="2899665" cy="76475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Thank sponsors on social media BEFORE the event</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762103"/>
                <a:ext cx="2899665" cy="2022062"/>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1" name="Picture 20">
              <a:extLst>
                <a:ext uri="{FF2B5EF4-FFF2-40B4-BE49-F238E27FC236}">
                  <a16:creationId xmlns:a16="http://schemas.microsoft.com/office/drawing/2014/main" id="{0D50781B-C98E-F2C9-B69E-1A2F47991DA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13708" y="2512616"/>
              <a:ext cx="2303647" cy="2856529"/>
            </a:xfrm>
            <a:prstGeom prst="rect">
              <a:avLst/>
            </a:prstGeom>
          </p:spPr>
        </p:pic>
      </p:grpSp>
      <p:grpSp>
        <p:nvGrpSpPr>
          <p:cNvPr id="28" name="Group 27">
            <a:extLst>
              <a:ext uri="{FF2B5EF4-FFF2-40B4-BE49-F238E27FC236}">
                <a16:creationId xmlns:a16="http://schemas.microsoft.com/office/drawing/2014/main" id="{B96C9C4F-FC71-A276-7BD4-E501F32DF9C8}"/>
              </a:ext>
            </a:extLst>
          </p:cNvPr>
          <p:cNvGrpSpPr/>
          <p:nvPr/>
        </p:nvGrpSpPr>
        <p:grpSpPr>
          <a:xfrm>
            <a:off x="8071702" y="1741431"/>
            <a:ext cx="2899665" cy="3905959"/>
            <a:chOff x="8045629" y="1747862"/>
            <a:chExt cx="2899665" cy="3820982"/>
          </a:xfrm>
        </p:grpSpPr>
        <p:grpSp>
          <p:nvGrpSpPr>
            <p:cNvPr id="17" name="Group 16">
              <a:extLst>
                <a:ext uri="{FF2B5EF4-FFF2-40B4-BE49-F238E27FC236}">
                  <a16:creationId xmlns:a16="http://schemas.microsoft.com/office/drawing/2014/main" id="{D34A030F-8413-B1FB-2ED4-4750DB008D6C}"/>
                </a:ext>
              </a:extLst>
            </p:cNvPr>
            <p:cNvGrpSpPr/>
            <p:nvPr/>
          </p:nvGrpSpPr>
          <p:grpSpPr>
            <a:xfrm>
              <a:off x="8045629" y="1747862"/>
              <a:ext cx="2899665" cy="2691022"/>
              <a:chOff x="8069688" y="3093143"/>
              <a:chExt cx="2899665" cy="2691022"/>
            </a:xfrm>
          </p:grpSpPr>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677668"/>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And…AFTER the event</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endParaRPr>
              </a:p>
            </p:txBody>
          </p:sp>
        </p:grpSp>
        <p:pic>
          <p:nvPicPr>
            <p:cNvPr id="23" name="Picture 22">
              <a:extLst>
                <a:ext uri="{FF2B5EF4-FFF2-40B4-BE49-F238E27FC236}">
                  <a16:creationId xmlns:a16="http://schemas.microsoft.com/office/drawing/2014/main" id="{E070162E-4952-0CAF-4DA3-E7C4FE9F598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07496" y="2464100"/>
              <a:ext cx="2386495" cy="3104744"/>
            </a:xfrm>
            <a:prstGeom prst="rect">
              <a:avLst/>
            </a:prstGeom>
          </p:spPr>
        </p:pic>
      </p:grpSp>
      <p:pic>
        <p:nvPicPr>
          <p:cNvPr id="3" name="Picture 2">
            <a:extLst>
              <a:ext uri="{FF2B5EF4-FFF2-40B4-BE49-F238E27FC236}">
                <a16:creationId xmlns:a16="http://schemas.microsoft.com/office/drawing/2014/main" id="{6C81457E-D812-342F-090F-CC171BAEE00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64833" y="6284095"/>
            <a:ext cx="1369661" cy="534932"/>
          </a:xfrm>
          <a:prstGeom prst="rect">
            <a:avLst/>
          </a:prstGeom>
        </p:spPr>
      </p:pic>
    </p:spTree>
    <p:extLst>
      <p:ext uri="{BB962C8B-B14F-4D97-AF65-F5344CB8AC3E}">
        <p14:creationId xmlns:p14="http://schemas.microsoft.com/office/powerpoint/2010/main" val="1925413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523A5-77BE-6FA8-4CC9-B43B8D186C10}"/>
              </a:ext>
            </a:extLst>
          </p:cNvPr>
          <p:cNvSpPr>
            <a:spLocks noGrp="1"/>
          </p:cNvSpPr>
          <p:nvPr>
            <p:ph type="title"/>
          </p:nvPr>
        </p:nvSpPr>
        <p:spPr>
          <a:xfrm>
            <a:off x="776177" y="568842"/>
            <a:ext cx="3880229" cy="4833475"/>
          </a:xfrm>
        </p:spPr>
        <p:txBody>
          <a:bodyPr anchor="ctr">
            <a:normAutofit/>
          </a:bodyPr>
          <a:lstStyle/>
          <a:p>
            <a:pPr algn="ctr"/>
            <a:r>
              <a:rPr lang="en-US" cap="small" dirty="0"/>
              <a:t>Use Instagram to Raise Awareness of NEWH!</a:t>
            </a:r>
          </a:p>
        </p:txBody>
      </p:sp>
      <p:sp>
        <p:nvSpPr>
          <p:cNvPr id="19" name="Rectangle 18">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F3DA881F-786F-5C21-39D4-95227019FDBE}"/>
              </a:ext>
            </a:extLst>
          </p:cNvPr>
          <p:cNvSpPr>
            <a:spLocks noGrp="1"/>
          </p:cNvSpPr>
          <p:nvPr>
            <p:ph idx="1"/>
          </p:nvPr>
        </p:nvSpPr>
        <p:spPr>
          <a:xfrm>
            <a:off x="5875283" y="315311"/>
            <a:ext cx="6127531" cy="6285186"/>
          </a:xfrm>
        </p:spPr>
        <p:txBody>
          <a:bodyPr anchor="ctr">
            <a:normAutofit/>
          </a:bodyPr>
          <a:lstStyle/>
          <a:p>
            <a:pPr marL="342900" indent="-342900">
              <a:lnSpc>
                <a:spcPct val="90000"/>
              </a:lnSpc>
              <a:buFont typeface="Arial" panose="020B0604020202020204" pitchFamily="34" charset="0"/>
              <a:buChar char="•"/>
              <a:defRPr/>
            </a:pPr>
            <a:r>
              <a:rPr lang="en-US" sz="2000" b="0" dirty="0"/>
              <a:t>Post pictures of members</a:t>
            </a:r>
          </a:p>
          <a:p>
            <a:pPr marL="342900" indent="-342900">
              <a:lnSpc>
                <a:spcPct val="90000"/>
              </a:lnSpc>
              <a:buFont typeface="Arial" panose="020B0604020202020204" pitchFamily="34" charset="0"/>
              <a:buChar char="•"/>
              <a:defRPr/>
            </a:pPr>
            <a:r>
              <a:rPr lang="en-US" sz="2000" b="0" dirty="0"/>
              <a:t>Post quotes that relate to our mission statement</a:t>
            </a:r>
          </a:p>
          <a:p>
            <a:pPr marL="342900" indent="-342900">
              <a:lnSpc>
                <a:spcPct val="90000"/>
              </a:lnSpc>
              <a:buFont typeface="Arial" panose="020B0604020202020204" pitchFamily="34" charset="0"/>
              <a:buChar char="•"/>
              <a:defRPr/>
            </a:pPr>
            <a:r>
              <a:rPr lang="en-US" sz="2000" b="0" dirty="0"/>
              <a:t>Tell a short story</a:t>
            </a:r>
          </a:p>
          <a:p>
            <a:pPr marL="342900" indent="-342900">
              <a:lnSpc>
                <a:spcPct val="90000"/>
              </a:lnSpc>
              <a:buFont typeface="Arial" panose="020B0604020202020204" pitchFamily="34" charset="0"/>
              <a:buChar char="•"/>
              <a:defRPr/>
            </a:pPr>
            <a:r>
              <a:rPr lang="en-US" sz="2000" b="0" dirty="0"/>
              <a:t>Hold contests</a:t>
            </a:r>
          </a:p>
          <a:p>
            <a:pPr marL="342900" indent="-342900">
              <a:lnSpc>
                <a:spcPct val="90000"/>
              </a:lnSpc>
              <a:buFont typeface="Arial" panose="020B0604020202020204" pitchFamily="34" charset="0"/>
              <a:buChar char="•"/>
              <a:defRPr/>
            </a:pPr>
            <a:r>
              <a:rPr lang="en-US" sz="2000" b="0" dirty="0"/>
              <a:t>Thank event sponsors (include sponsor logo)</a:t>
            </a:r>
          </a:p>
          <a:p>
            <a:pPr marL="342900" indent="-342900">
              <a:lnSpc>
                <a:spcPct val="90000"/>
              </a:lnSpc>
              <a:buFont typeface="Arial" panose="020B0604020202020204" pitchFamily="34" charset="0"/>
              <a:buChar char="•"/>
              <a:defRPr/>
            </a:pPr>
            <a:r>
              <a:rPr lang="en-US" sz="2000" b="0" dirty="0"/>
              <a:t>Post meeting notices on Instagram</a:t>
            </a:r>
          </a:p>
          <a:p>
            <a:pPr marL="342900" indent="-342900">
              <a:lnSpc>
                <a:spcPct val="90000"/>
              </a:lnSpc>
              <a:buFont typeface="Arial" panose="020B0604020202020204" pitchFamily="34" charset="0"/>
              <a:buChar char="•"/>
              <a:defRPr/>
            </a:pPr>
            <a:r>
              <a:rPr lang="en-US" sz="2000" b="0" dirty="0"/>
              <a:t>Post event wrap-up photos (i.e., ‘look what you missed’)</a:t>
            </a:r>
          </a:p>
          <a:p>
            <a:pPr marL="342900" indent="-342900">
              <a:lnSpc>
                <a:spcPct val="90000"/>
              </a:lnSpc>
              <a:buFont typeface="Arial" panose="020B0604020202020204" pitchFamily="34" charset="0"/>
              <a:buChar char="•"/>
              <a:defRPr/>
            </a:pPr>
            <a:r>
              <a:rPr lang="en-US" sz="2000" b="0" dirty="0"/>
              <a:t>Promote one member per month</a:t>
            </a:r>
          </a:p>
          <a:p>
            <a:pPr marL="342900" indent="-342900">
              <a:lnSpc>
                <a:spcPct val="90000"/>
              </a:lnSpc>
              <a:buFont typeface="Arial" panose="020B0604020202020204" pitchFamily="34" charset="0"/>
              <a:buChar char="•"/>
              <a:defRPr/>
            </a:pPr>
            <a:r>
              <a:rPr lang="en-US" sz="2000" b="0" dirty="0"/>
              <a:t>Highlight TopIDs</a:t>
            </a:r>
          </a:p>
          <a:p>
            <a:pPr marL="342900" indent="-342900">
              <a:lnSpc>
                <a:spcPct val="90000"/>
              </a:lnSpc>
              <a:buFont typeface="Arial" panose="020B0604020202020204" pitchFamily="34" charset="0"/>
              <a:buChar char="•"/>
              <a:defRPr/>
            </a:pPr>
            <a:r>
              <a:rPr lang="en-US" sz="2000" b="0" dirty="0"/>
              <a:t>Highlight scholarship recipients</a:t>
            </a:r>
          </a:p>
          <a:p>
            <a:pPr marL="342900" indent="-342900">
              <a:lnSpc>
                <a:spcPct val="90000"/>
              </a:lnSpc>
              <a:buFont typeface="Arial" panose="020B0604020202020204" pitchFamily="34" charset="0"/>
              <a:buChar char="•"/>
              <a:defRPr/>
            </a:pPr>
            <a:r>
              <a:rPr lang="en-US" sz="2000" b="0" dirty="0"/>
              <a:t>Establish a ‘thankful Thursday’ or ‘Member Monday’ to highlight members </a:t>
            </a:r>
            <a:endParaRPr lang="en-US" sz="2000" b="0" i="1" dirty="0"/>
          </a:p>
          <a:p>
            <a:pPr>
              <a:lnSpc>
                <a:spcPct val="90000"/>
              </a:lnSpc>
              <a:defRPr/>
            </a:pPr>
            <a:endParaRPr lang="en-US" sz="2000" b="0" i="1" dirty="0"/>
          </a:p>
          <a:p>
            <a:pPr marL="0" indent="0">
              <a:lnSpc>
                <a:spcPct val="90000"/>
              </a:lnSpc>
              <a:buNone/>
              <a:defRPr/>
            </a:pPr>
            <a:r>
              <a:rPr lang="en-US" sz="1600" b="0" i="1" dirty="0"/>
              <a:t>*see Instagram guidelines in Board Resources on website</a:t>
            </a:r>
          </a:p>
          <a:p>
            <a:pPr marL="0" indent="0">
              <a:lnSpc>
                <a:spcPct val="90000"/>
              </a:lnSpc>
              <a:buNone/>
            </a:pPr>
            <a:endParaRPr lang="en-US" sz="1900" dirty="0"/>
          </a:p>
        </p:txBody>
      </p:sp>
      <p:pic>
        <p:nvPicPr>
          <p:cNvPr id="1028" name="Picture 4" descr="Image result for instagram logo">
            <a:extLst>
              <a:ext uri="{FF2B5EF4-FFF2-40B4-BE49-F238E27FC236}">
                <a16:creationId xmlns:a16="http://schemas.microsoft.com/office/drawing/2014/main" id="{DE53C21E-5482-39E2-567B-CB5261CE6B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4530" y="4591379"/>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8779E48B-A345-8679-6DFC-1FB671CAC9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78503" y="5486400"/>
            <a:ext cx="1700769" cy="2200996"/>
          </a:xfrm>
          <a:prstGeom prst="rect">
            <a:avLst/>
          </a:prstGeom>
        </p:spPr>
      </p:pic>
    </p:spTree>
    <p:extLst>
      <p:ext uri="{BB962C8B-B14F-4D97-AF65-F5344CB8AC3E}">
        <p14:creationId xmlns:p14="http://schemas.microsoft.com/office/powerpoint/2010/main" val="2541333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7C836CD-47B2-4287-AE51-D866B8697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6">
            <a:extLst>
              <a:ext uri="{FF2B5EF4-FFF2-40B4-BE49-F238E27FC236}">
                <a16:creationId xmlns:a16="http://schemas.microsoft.com/office/drawing/2014/main" id="{8A50CAC8-10E2-4E31-9995-4EF17051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6" y="0"/>
            <a:ext cx="5426844"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FC0B1-101A-B726-56EA-9B054639C78E}"/>
              </a:ext>
            </a:extLst>
          </p:cNvPr>
          <p:cNvSpPr>
            <a:spLocks noGrp="1"/>
          </p:cNvSpPr>
          <p:nvPr>
            <p:ph type="title"/>
          </p:nvPr>
        </p:nvSpPr>
        <p:spPr>
          <a:xfrm>
            <a:off x="797442" y="1371600"/>
            <a:ext cx="3870251" cy="4114800"/>
          </a:xfrm>
        </p:spPr>
        <p:txBody>
          <a:bodyPr anchor="ctr">
            <a:normAutofit/>
          </a:bodyPr>
          <a:lstStyle/>
          <a:p>
            <a:pPr algn="ctr"/>
            <a:r>
              <a:rPr lang="en-US" cap="small" dirty="0">
                <a:solidFill>
                  <a:schemeClr val="bg1"/>
                </a:solidFill>
              </a:rPr>
              <a:t>Can our Reginal Group have our own </a:t>
            </a:r>
            <a:br>
              <a:rPr lang="en-US" cap="small" dirty="0">
                <a:solidFill>
                  <a:schemeClr val="bg1"/>
                </a:solidFill>
              </a:rPr>
            </a:br>
            <a:r>
              <a:rPr lang="en-US" cap="small" dirty="0">
                <a:solidFill>
                  <a:schemeClr val="bg1"/>
                </a:solidFill>
              </a:rPr>
              <a:t>Website?</a:t>
            </a:r>
            <a:endParaRPr lang="en-US" cap="small" dirty="0">
              <a:solidFill>
                <a:srgbClr val="FFFF00"/>
              </a:solidFill>
            </a:endParaRPr>
          </a:p>
        </p:txBody>
      </p:sp>
      <p:sp>
        <p:nvSpPr>
          <p:cNvPr id="3" name="Content Placeholder 2">
            <a:extLst>
              <a:ext uri="{FF2B5EF4-FFF2-40B4-BE49-F238E27FC236}">
                <a16:creationId xmlns:a16="http://schemas.microsoft.com/office/drawing/2014/main" id="{28D7A4CB-CAE9-C363-4620-666EA4A38C5E}"/>
              </a:ext>
            </a:extLst>
          </p:cNvPr>
          <p:cNvSpPr>
            <a:spLocks noGrp="1"/>
          </p:cNvSpPr>
          <p:nvPr>
            <p:ph idx="1"/>
          </p:nvPr>
        </p:nvSpPr>
        <p:spPr>
          <a:xfrm>
            <a:off x="6096000" y="-1111348"/>
            <a:ext cx="5426845" cy="7453669"/>
          </a:xfrm>
        </p:spPr>
        <p:txBody>
          <a:bodyPr anchor="ctr">
            <a:normAutofit/>
          </a:bodyPr>
          <a:lstStyle/>
          <a:p>
            <a:pPr marL="0" lvl="1" indent="0" eaLnBrk="1" fontAlgn="auto" hangingPunct="1">
              <a:spcBef>
                <a:spcPts val="600"/>
              </a:spcBef>
              <a:spcAft>
                <a:spcPts val="0"/>
              </a:spcAft>
              <a:buFont typeface="Wingdings 2" panose="05020102010507070707" pitchFamily="18" charset="2"/>
              <a:buNone/>
              <a:defRPr/>
            </a:pPr>
            <a:r>
              <a:rPr lang="en-US" altLang="en-US" dirty="0"/>
              <a:t>Regions are </a:t>
            </a:r>
            <a:r>
              <a:rPr lang="en-US" altLang="en-US" b="1" dirty="0"/>
              <a:t>NOT</a:t>
            </a:r>
            <a:r>
              <a:rPr lang="en-US" altLang="en-US" dirty="0"/>
              <a:t> allowed to have their own websites – specifically for their Region or for a special event.</a:t>
            </a:r>
          </a:p>
          <a:p>
            <a:pPr marL="0" lvl="1" indent="0" eaLnBrk="1" fontAlgn="auto" hangingPunct="1">
              <a:spcBef>
                <a:spcPts val="600"/>
              </a:spcBef>
              <a:spcAft>
                <a:spcPts val="0"/>
              </a:spcAft>
              <a:buFont typeface="Wingdings 2" panose="05020102010507070707" pitchFamily="18" charset="2"/>
              <a:buNone/>
              <a:defRPr/>
            </a:pPr>
            <a:endParaRPr lang="en-US" altLang="en-US" dirty="0"/>
          </a:p>
          <a:p>
            <a:pPr marL="0" lvl="1" indent="0" eaLnBrk="1" fontAlgn="auto" hangingPunct="1">
              <a:spcBef>
                <a:spcPts val="600"/>
              </a:spcBef>
              <a:spcAft>
                <a:spcPts val="0"/>
              </a:spcAft>
              <a:buFont typeface="Wingdings 2" panose="05020102010507070707" pitchFamily="18" charset="2"/>
              <a:buNone/>
              <a:defRPr/>
            </a:pPr>
            <a:r>
              <a:rPr lang="en-US" dirty="0"/>
              <a:t>There are legal ramifications to everything we do, everything we say, everything we print…things that would very easily make us lose our tax-exempt status.</a:t>
            </a:r>
          </a:p>
          <a:p>
            <a:pPr marL="0" lvl="1" indent="0" eaLnBrk="1" fontAlgn="auto" hangingPunct="1">
              <a:spcBef>
                <a:spcPts val="600"/>
              </a:spcBef>
              <a:spcAft>
                <a:spcPts val="0"/>
              </a:spcAft>
              <a:buFont typeface="Wingdings 2" panose="05020102010507070707" pitchFamily="18" charset="2"/>
              <a:buNone/>
              <a:defRPr/>
            </a:pPr>
            <a:endParaRPr lang="en-US" dirty="0"/>
          </a:p>
          <a:p>
            <a:pPr marL="0" lvl="1" indent="0" eaLnBrk="1" fontAlgn="auto" hangingPunct="1">
              <a:spcBef>
                <a:spcPts val="600"/>
              </a:spcBef>
              <a:spcAft>
                <a:spcPts val="0"/>
              </a:spcAft>
              <a:buFont typeface="Wingdings 2" panose="05020102010507070707" pitchFamily="18" charset="2"/>
              <a:buNone/>
              <a:defRPr/>
            </a:pPr>
            <a:r>
              <a:rPr lang="en-US" dirty="0"/>
              <a:t>The thing that has made NEWH successful for the past 30 years is:</a:t>
            </a:r>
            <a:br>
              <a:rPr lang="en-US" dirty="0"/>
            </a:br>
            <a:endParaRPr lang="en-US" altLang="en-US" dirty="0"/>
          </a:p>
          <a:p>
            <a:pPr marL="0" indent="0">
              <a:buNone/>
            </a:pPr>
            <a:endParaRPr lang="en-US" dirty="0"/>
          </a:p>
        </p:txBody>
      </p:sp>
      <p:sp>
        <p:nvSpPr>
          <p:cNvPr id="6" name="Rectangle 5">
            <a:extLst>
              <a:ext uri="{FF2B5EF4-FFF2-40B4-BE49-F238E27FC236}">
                <a16:creationId xmlns:a16="http://schemas.microsoft.com/office/drawing/2014/main" id="{6666AD8D-7AF7-29FA-FE14-B05F5E17C32D}"/>
              </a:ext>
            </a:extLst>
          </p:cNvPr>
          <p:cNvSpPr/>
          <p:nvPr/>
        </p:nvSpPr>
        <p:spPr>
          <a:xfrm>
            <a:off x="6987424" y="3953022"/>
            <a:ext cx="3692769" cy="2031325"/>
          </a:xfrm>
          <a:prstGeom prst="rect">
            <a:avLst/>
          </a:prstGeom>
          <a:noFill/>
        </p:spPr>
        <p:txBody>
          <a:bodyPr wrap="square" lIns="91440" tIns="45720" rIns="91440" bIns="45720">
            <a:spAutoFit/>
          </a:bodyPr>
          <a:lstStyle/>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Brand</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Voice</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Mission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rPr>
              <a:t>One </a:t>
            </a: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Vision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a:p>
            <a:pPr marL="0" indent="0" algn="ctr">
              <a:lnSpc>
                <a:spcPct val="90000"/>
              </a:lnSpc>
              <a:buFont typeface="Wingdings 2" panose="05020102010507070707" pitchFamily="18" charset="2"/>
              <a:buNone/>
              <a:defRPr/>
            </a:pPr>
            <a:r>
              <a:rPr lang="en-US" sz="2800" b="0" i="1" cap="none" spc="0" dirty="0">
                <a:ln w="0"/>
                <a:solidFill>
                  <a:schemeClr val="accent1"/>
                </a:solidFill>
                <a:effectLst>
                  <a:outerShdw blurRad="38100" dist="25400" dir="5400000" algn="ctr" rotWithShape="0">
                    <a:srgbClr val="6E747A">
                      <a:alpha val="43000"/>
                    </a:srgbClr>
                  </a:outerShdw>
                </a:effectLst>
                <a:latin typeface="Goudy Old Style (Headings)"/>
              </a:rPr>
              <a:t>One Organization</a:t>
            </a:r>
            <a:endParaRPr lang="en-US" sz="2800" b="0" cap="none" spc="0" dirty="0">
              <a:ln w="0"/>
              <a:solidFill>
                <a:schemeClr val="accent1"/>
              </a:solidFill>
              <a:effectLst>
                <a:outerShdw blurRad="38100" dist="25400" dir="5400000" algn="ctr" rotWithShape="0">
                  <a:srgbClr val="6E747A">
                    <a:alpha val="43000"/>
                  </a:srgbClr>
                </a:outerShdw>
              </a:effectLst>
              <a:latin typeface="Goudy Old Style (Headings)"/>
            </a:endParaRPr>
          </a:p>
        </p:txBody>
      </p:sp>
      <p:pic>
        <p:nvPicPr>
          <p:cNvPr id="7" name="Graphic 6">
            <a:extLst>
              <a:ext uri="{FF2B5EF4-FFF2-40B4-BE49-F238E27FC236}">
                <a16:creationId xmlns:a16="http://schemas.microsoft.com/office/drawing/2014/main" id="{7CDFB561-BC24-A0B7-0581-B118968A93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44173" y="5486400"/>
            <a:ext cx="1700769" cy="2200996"/>
          </a:xfrm>
          <a:prstGeom prst="rect">
            <a:avLst/>
          </a:prstGeom>
        </p:spPr>
      </p:pic>
    </p:spTree>
    <p:extLst>
      <p:ext uri="{BB962C8B-B14F-4D97-AF65-F5344CB8AC3E}">
        <p14:creationId xmlns:p14="http://schemas.microsoft.com/office/powerpoint/2010/main" val="23982016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9BEB22-9F8A-03E2-1DF2-33CC0F6EB3A3}"/>
              </a:ext>
            </a:extLst>
          </p:cNvPr>
          <p:cNvSpPr>
            <a:spLocks noGrp="1"/>
          </p:cNvSpPr>
          <p:nvPr>
            <p:ph type="title"/>
          </p:nvPr>
        </p:nvSpPr>
        <p:spPr>
          <a:xfrm>
            <a:off x="776177" y="568842"/>
            <a:ext cx="3880229" cy="5709684"/>
          </a:xfrm>
        </p:spPr>
        <p:txBody>
          <a:bodyPr anchor="ctr">
            <a:normAutofit/>
          </a:bodyPr>
          <a:lstStyle/>
          <a:p>
            <a:pPr algn="ctr"/>
            <a:r>
              <a:rPr lang="en-US" dirty="0"/>
              <a:t>Role of the Fundraising Chair</a:t>
            </a:r>
            <a:br>
              <a:rPr lang="en-US" dirty="0"/>
            </a:br>
            <a:r>
              <a:rPr lang="en-US" sz="2000" dirty="0"/>
              <a:t>(Optional)</a:t>
            </a: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4143238-AD59-31E4-560F-CE543A702C39}"/>
              </a:ext>
            </a:extLst>
          </p:cNvPr>
          <p:cNvSpPr>
            <a:spLocks noGrp="1"/>
          </p:cNvSpPr>
          <p:nvPr>
            <p:ph idx="1"/>
          </p:nvPr>
        </p:nvSpPr>
        <p:spPr>
          <a:xfrm>
            <a:off x="5959366" y="683172"/>
            <a:ext cx="5696606" cy="5595354"/>
          </a:xfrm>
        </p:spPr>
        <p:txBody>
          <a:bodyPr anchor="ctr">
            <a:normAutofit/>
          </a:bodyPr>
          <a:lstStyle/>
          <a:p>
            <a:pPr marL="0" indent="0" eaLnBrk="1" hangingPunct="1">
              <a:lnSpc>
                <a:spcPct val="90000"/>
              </a:lnSpc>
              <a:spcBef>
                <a:spcPts val="900"/>
              </a:spcBef>
              <a:buFont typeface="Wingdings 2" panose="05020102010507070707" pitchFamily="18" charset="2"/>
              <a:buNone/>
            </a:pPr>
            <a:r>
              <a:rPr lang="en-US" altLang="en-US" sz="2000" b="1" dirty="0"/>
              <a:t>The Fundraising Chair: </a:t>
            </a:r>
          </a:p>
          <a:p>
            <a:pPr>
              <a:lnSpc>
                <a:spcPct val="90000"/>
              </a:lnSpc>
              <a:spcBef>
                <a:spcPts val="900"/>
              </a:spcBef>
            </a:pPr>
            <a:r>
              <a:rPr lang="en-US" altLang="en-US" sz="2000" dirty="0"/>
              <a:t>May organize a fundraising event – determine the theme, budget, location and all details that pertain to the event. </a:t>
            </a:r>
          </a:p>
          <a:p>
            <a:pPr>
              <a:lnSpc>
                <a:spcPct val="90000"/>
              </a:lnSpc>
              <a:spcBef>
                <a:spcPts val="900"/>
              </a:spcBef>
            </a:pPr>
            <a:r>
              <a:rPr lang="en-US" altLang="en-US" sz="2000" dirty="0"/>
              <a:t>Present the Fundraising budget to the Steering Committee and Susan Huntington for approval, ensuring adequate funds will be raised. Your fundraiser should be a profitable endeavor and target minimum 40% in net proceeds.</a:t>
            </a:r>
          </a:p>
          <a:p>
            <a:pPr lvl="1">
              <a:lnSpc>
                <a:spcPct val="90000"/>
              </a:lnSpc>
              <a:spcBef>
                <a:spcPts val="900"/>
              </a:spcBef>
            </a:pPr>
            <a:r>
              <a:rPr lang="en-US" altLang="en-US" sz="1800" dirty="0"/>
              <a:t>Of your total net proceeds, 20% goes to NEWH, Inc., and a minimum of 65% of the remaining proceeds goes to your scholarship fund, with the remainder to admin account. </a:t>
            </a:r>
          </a:p>
          <a:p>
            <a:pPr>
              <a:lnSpc>
                <a:spcPct val="90000"/>
              </a:lnSpc>
              <a:spcBef>
                <a:spcPts val="900"/>
              </a:spcBef>
            </a:pPr>
            <a:r>
              <a:rPr lang="en-US" altLang="en-US" sz="2000" dirty="0"/>
              <a:t>Provide final Results of Activity Report to Committee after the fundraiser and submit that final report to NEWH, Inc. Office withing 90 days of the event. </a:t>
            </a:r>
          </a:p>
          <a:p>
            <a:pPr>
              <a:lnSpc>
                <a:spcPct val="90000"/>
              </a:lnSpc>
            </a:pPr>
            <a:endParaRPr lang="en-US" sz="1500" dirty="0"/>
          </a:p>
        </p:txBody>
      </p:sp>
      <p:pic>
        <p:nvPicPr>
          <p:cNvPr id="4" name="Graphic 3">
            <a:extLst>
              <a:ext uri="{FF2B5EF4-FFF2-40B4-BE49-F238E27FC236}">
                <a16:creationId xmlns:a16="http://schemas.microsoft.com/office/drawing/2014/main" id="{A6A759CF-22F0-B5DF-A353-C8EC63BF7E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1230" y="5486400"/>
            <a:ext cx="1700769" cy="2200996"/>
          </a:xfrm>
          <a:prstGeom prst="rect">
            <a:avLst/>
          </a:prstGeom>
        </p:spPr>
      </p:pic>
    </p:spTree>
    <p:extLst>
      <p:ext uri="{BB962C8B-B14F-4D97-AF65-F5344CB8AC3E}">
        <p14:creationId xmlns:p14="http://schemas.microsoft.com/office/powerpoint/2010/main" val="140010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4">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4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ectangle 48">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60DF95-2654-782A-EA0C-3A0FCAD259CF}"/>
              </a:ext>
            </a:extLst>
          </p:cNvPr>
          <p:cNvSpPr>
            <a:spLocks noGrp="1"/>
          </p:cNvSpPr>
          <p:nvPr>
            <p:ph type="title"/>
          </p:nvPr>
        </p:nvSpPr>
        <p:spPr>
          <a:xfrm>
            <a:off x="1371599" y="1010097"/>
            <a:ext cx="9486901" cy="1010088"/>
          </a:xfrm>
        </p:spPr>
        <p:txBody>
          <a:bodyPr anchor="b">
            <a:normAutofit/>
          </a:bodyPr>
          <a:lstStyle/>
          <a:p>
            <a:pPr algn="ctr"/>
            <a:r>
              <a:rPr lang="en-US" b="1" dirty="0"/>
              <a:t>Our Mission</a:t>
            </a:r>
          </a:p>
        </p:txBody>
      </p:sp>
      <p:sp>
        <p:nvSpPr>
          <p:cNvPr id="3" name="Content Placeholder 2">
            <a:extLst>
              <a:ext uri="{FF2B5EF4-FFF2-40B4-BE49-F238E27FC236}">
                <a16:creationId xmlns:a16="http://schemas.microsoft.com/office/drawing/2014/main" id="{C0477C4C-7F1E-FD32-970A-24EE168358E0}"/>
              </a:ext>
            </a:extLst>
          </p:cNvPr>
          <p:cNvSpPr>
            <a:spLocks noGrp="1"/>
          </p:cNvSpPr>
          <p:nvPr>
            <p:ph idx="1"/>
          </p:nvPr>
        </p:nvSpPr>
        <p:spPr>
          <a:xfrm>
            <a:off x="1926583" y="2336123"/>
            <a:ext cx="8338833" cy="3243185"/>
          </a:xfrm>
        </p:spPr>
        <p:txBody>
          <a:bodyPr>
            <a:normAutofit/>
          </a:bodyPr>
          <a:lstStyle/>
          <a:p>
            <a:pPr marL="457200" lvl="1" indent="0" algn="ctr">
              <a:buNone/>
            </a:pPr>
            <a:endParaRPr lang="en-US" dirty="0"/>
          </a:p>
          <a:p>
            <a:pPr marL="457200" lvl="1" indent="0" algn="ctr">
              <a:buNone/>
            </a:pPr>
            <a:r>
              <a:rPr lang="en-US" dirty="0"/>
              <a:t>NEWH is the international community connecting the hospitality industry, providing scholarships, education, leadership development, recognition of excellence, and business development opportunities. </a:t>
            </a:r>
          </a:p>
        </p:txBody>
      </p:sp>
      <p:pic>
        <p:nvPicPr>
          <p:cNvPr id="5" name="Picture 4">
            <a:extLst>
              <a:ext uri="{FF2B5EF4-FFF2-40B4-BE49-F238E27FC236}">
                <a16:creationId xmlns:a16="http://schemas.microsoft.com/office/drawing/2014/main" id="{1467FF11-2715-B82A-494F-D95CFDF273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52493" y="6269815"/>
            <a:ext cx="1274043" cy="497436"/>
          </a:xfrm>
          <a:prstGeom prst="rect">
            <a:avLst/>
          </a:prstGeom>
        </p:spPr>
      </p:pic>
    </p:spTree>
    <p:extLst>
      <p:ext uri="{BB962C8B-B14F-4D97-AF65-F5344CB8AC3E}">
        <p14:creationId xmlns:p14="http://schemas.microsoft.com/office/powerpoint/2010/main" val="2183185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685800" y="914881"/>
            <a:ext cx="5889172" cy="964407"/>
          </a:xfrm>
        </p:spPr>
        <p:txBody>
          <a:bodyPr>
            <a:noAutofit/>
          </a:bodyPr>
          <a:lstStyle/>
          <a:p>
            <a:pPr algn="ctr"/>
            <a:r>
              <a:rPr lang="en-US" sz="2800" dirty="0"/>
              <a:t>Role of the Equity, Inclusion, and Diversity Chair </a:t>
            </a:r>
            <a:r>
              <a:rPr lang="en-US" sz="2000" dirty="0"/>
              <a:t>(optional)</a:t>
            </a:r>
            <a:endParaRPr lang="en-US" sz="2800" dirty="0"/>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1050390" y="1973525"/>
            <a:ext cx="5524582" cy="4065461"/>
          </a:xfrm>
        </p:spPr>
        <p:txBody>
          <a:bodyPr>
            <a:normAutofit lnSpcReduction="10000"/>
          </a:bodyPr>
          <a:lstStyle/>
          <a:p>
            <a:pPr marL="0" indent="0" eaLnBrk="1" fontAlgn="auto" hangingPunct="1">
              <a:lnSpc>
                <a:spcPct val="90000"/>
              </a:lnSpc>
              <a:spcAft>
                <a:spcPts val="0"/>
              </a:spcAft>
              <a:buClr>
                <a:schemeClr val="accent3"/>
              </a:buClr>
              <a:buNone/>
              <a:defRPr/>
            </a:pPr>
            <a:r>
              <a:rPr lang="en-US" sz="2000" b="1" dirty="0"/>
              <a:t>The Equity, Inclusion, and Diversity Chair will:</a:t>
            </a:r>
          </a:p>
          <a:p>
            <a:pPr lvl="1">
              <a:lnSpc>
                <a:spcPct val="90000"/>
              </a:lnSpc>
              <a:defRPr/>
            </a:pPr>
            <a:r>
              <a:rPr lang="en-US" dirty="0"/>
              <a:t>Enhance, bring awareness, and educate the Region’s Steering Committee and NEWH community on diversity.</a:t>
            </a:r>
          </a:p>
          <a:p>
            <a:pPr lvl="1">
              <a:lnSpc>
                <a:spcPct val="90000"/>
              </a:lnSpc>
              <a:defRPr/>
            </a:pPr>
            <a:r>
              <a:rPr lang="en-US" dirty="0"/>
              <a:t>Present to the Region’s Steering Committee various opportunities to promote equity, inclusion, and diversity within the hospitality industry.</a:t>
            </a:r>
          </a:p>
          <a:p>
            <a:pPr lvl="1">
              <a:lnSpc>
                <a:spcPct val="90000"/>
              </a:lnSpc>
              <a:defRPr/>
            </a:pPr>
            <a:r>
              <a:rPr lang="en-US" dirty="0"/>
              <a:t>Diversity Chair and Committee will ensure fundraising, programming, and community service events align with NEWH’s pledge for diversity in our communities.</a:t>
            </a:r>
          </a:p>
          <a:p>
            <a:pPr lvl="1">
              <a:lnSpc>
                <a:spcPct val="90000"/>
              </a:lnSpc>
              <a:defRPr/>
            </a:pPr>
            <a:r>
              <a:rPr lang="en-US" dirty="0"/>
              <a:t>Act as a liaison between the Region and NEWH Diversity Committee.</a:t>
            </a:r>
          </a:p>
          <a:p>
            <a:pPr marL="0" indent="0">
              <a:lnSpc>
                <a:spcPct val="90000"/>
              </a:lnSpc>
              <a:buNone/>
            </a:pPr>
            <a:endParaRPr lang="en-US" sz="1500" dirty="0"/>
          </a:p>
        </p:txBody>
      </p:sp>
      <p:pic>
        <p:nvPicPr>
          <p:cNvPr id="4" name="Picture 3" descr="Colleagues huddle">
            <a:extLst>
              <a:ext uri="{FF2B5EF4-FFF2-40B4-BE49-F238E27FC236}">
                <a16:creationId xmlns:a16="http://schemas.microsoft.com/office/drawing/2014/main" id="{057FC849-540B-B446-2635-6895B5DB6A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7467600" y="10"/>
            <a:ext cx="4724400" cy="6857988"/>
          </a:xfrm>
          <a:prstGeom prst="rect">
            <a:avLst/>
          </a:prstGeom>
        </p:spPr>
      </p:pic>
      <p:pic>
        <p:nvPicPr>
          <p:cNvPr id="5" name="Graphic 4">
            <a:extLst>
              <a:ext uri="{FF2B5EF4-FFF2-40B4-BE49-F238E27FC236}">
                <a16:creationId xmlns:a16="http://schemas.microsoft.com/office/drawing/2014/main" id="{D16C1E40-49F4-95D0-2A32-86EEA20728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5493554"/>
            <a:ext cx="1700769" cy="2200996"/>
          </a:xfrm>
          <a:prstGeom prst="rect">
            <a:avLst/>
          </a:prstGeom>
        </p:spPr>
      </p:pic>
    </p:spTree>
    <p:extLst>
      <p:ext uri="{BB962C8B-B14F-4D97-AF65-F5344CB8AC3E}">
        <p14:creationId xmlns:p14="http://schemas.microsoft.com/office/powerpoint/2010/main" val="2369688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84C01-9B7B-2663-F0C0-743E7D6294C5}"/>
              </a:ext>
            </a:extLst>
          </p:cNvPr>
          <p:cNvSpPr>
            <a:spLocks noGrp="1"/>
          </p:cNvSpPr>
          <p:nvPr>
            <p:ph type="title"/>
          </p:nvPr>
        </p:nvSpPr>
        <p:spPr>
          <a:xfrm>
            <a:off x="685800" y="1371600"/>
            <a:ext cx="2742028" cy="4114800"/>
          </a:xfrm>
        </p:spPr>
        <p:txBody>
          <a:bodyPr anchor="ctr">
            <a:normAutofit/>
          </a:bodyPr>
          <a:lstStyle/>
          <a:p>
            <a:pPr algn="ctr"/>
            <a:r>
              <a:rPr lang="en-US" dirty="0">
                <a:solidFill>
                  <a:schemeClr val="bg2"/>
                </a:solidFill>
              </a:rPr>
              <a:t>Role of the Student Relations Chair</a:t>
            </a:r>
            <a:br>
              <a:rPr lang="en-US" dirty="0">
                <a:solidFill>
                  <a:schemeClr val="bg2"/>
                </a:solidFill>
              </a:rPr>
            </a:br>
            <a:r>
              <a:rPr lang="en-US" sz="2000" dirty="0">
                <a:solidFill>
                  <a:schemeClr val="bg2"/>
                </a:solidFill>
              </a:rPr>
              <a:t>(optional)</a:t>
            </a:r>
            <a:endParaRPr lang="en-US" dirty="0">
              <a:solidFill>
                <a:schemeClr val="bg2"/>
              </a:solidFill>
            </a:endParaRPr>
          </a:p>
        </p:txBody>
      </p:sp>
      <p:sp>
        <p:nvSpPr>
          <p:cNvPr id="21" name="Rectangle 2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4124CC-0E41-625E-5FCD-C48F1EBF3BEF}"/>
              </a:ext>
            </a:extLst>
          </p:cNvPr>
          <p:cNvSpPr>
            <a:spLocks noGrp="1"/>
          </p:cNvSpPr>
          <p:nvPr>
            <p:ph idx="1"/>
          </p:nvPr>
        </p:nvSpPr>
        <p:spPr>
          <a:xfrm>
            <a:off x="4762499" y="685800"/>
            <a:ext cx="6743700" cy="5486400"/>
          </a:xfrm>
        </p:spPr>
        <p:txBody>
          <a:bodyPr anchor="ctr">
            <a:normAutofit fontScale="92500" lnSpcReduction="10000"/>
          </a:bodyPr>
          <a:lstStyle/>
          <a:p>
            <a:pPr marL="0" indent="0" eaLnBrk="1" fontAlgn="auto" hangingPunct="1">
              <a:lnSpc>
                <a:spcPct val="90000"/>
              </a:lnSpc>
              <a:spcAft>
                <a:spcPts val="0"/>
              </a:spcAft>
              <a:buClr>
                <a:schemeClr val="accent3"/>
              </a:buClr>
              <a:buNone/>
              <a:defRPr/>
            </a:pPr>
            <a:r>
              <a:rPr lang="en-US" sz="2000" b="1" dirty="0"/>
              <a:t>The Student Relations Chair will:</a:t>
            </a:r>
          </a:p>
          <a:p>
            <a:pPr marL="845820" lvl="1" indent="-571500" eaLnBrk="1" fontAlgn="auto" hangingPunct="1">
              <a:lnSpc>
                <a:spcPct val="90000"/>
              </a:lnSpc>
              <a:spcBef>
                <a:spcPts val="600"/>
              </a:spcBef>
              <a:spcAft>
                <a:spcPts val="0"/>
              </a:spcAft>
              <a:buClr>
                <a:schemeClr val="accent2"/>
              </a:buClr>
              <a:defRPr/>
            </a:pPr>
            <a:r>
              <a:rPr lang="en-US" dirty="0"/>
              <a:t>Enlist Student Relations Committee Members, including Student Representatives from surrounding schools</a:t>
            </a:r>
          </a:p>
          <a:p>
            <a:pPr marL="845820" lvl="1" indent="-571500" eaLnBrk="1" fontAlgn="auto" hangingPunct="1">
              <a:lnSpc>
                <a:spcPct val="90000"/>
              </a:lnSpc>
              <a:spcBef>
                <a:spcPts val="600"/>
              </a:spcBef>
              <a:spcAft>
                <a:spcPts val="0"/>
              </a:spcAft>
              <a:buClr>
                <a:schemeClr val="accent2"/>
              </a:buClr>
              <a:defRPr/>
            </a:pPr>
            <a:r>
              <a:rPr lang="en-US" dirty="0"/>
              <a:t>Connect with local universities and colleges who have Hospitality related studies and market NEWH to its student members, sharing the benefits of being involved and a member of NEWH</a:t>
            </a:r>
          </a:p>
          <a:p>
            <a:pPr marL="845820" lvl="1" indent="-571500" eaLnBrk="1" fontAlgn="auto" hangingPunct="1">
              <a:lnSpc>
                <a:spcPct val="90000"/>
              </a:lnSpc>
              <a:spcBef>
                <a:spcPts val="600"/>
              </a:spcBef>
              <a:spcAft>
                <a:spcPts val="0"/>
              </a:spcAft>
              <a:buClr>
                <a:schemeClr val="accent2"/>
              </a:buClr>
              <a:defRPr/>
            </a:pPr>
            <a:r>
              <a:rPr lang="en-US" dirty="0"/>
              <a:t>Build relationships with current student members</a:t>
            </a:r>
          </a:p>
          <a:p>
            <a:pPr marL="845820" lvl="1" indent="-571500" eaLnBrk="1" fontAlgn="auto" hangingPunct="1">
              <a:lnSpc>
                <a:spcPct val="90000"/>
              </a:lnSpc>
              <a:spcBef>
                <a:spcPts val="600"/>
              </a:spcBef>
              <a:spcAft>
                <a:spcPts val="0"/>
              </a:spcAft>
              <a:buClr>
                <a:schemeClr val="accent2"/>
              </a:buClr>
              <a:defRPr/>
            </a:pPr>
            <a:r>
              <a:rPr lang="en-US" dirty="0"/>
              <a:t>With Programming Chair, plan a student-based event (resume reviews, speed networking, student centric events)</a:t>
            </a:r>
          </a:p>
          <a:p>
            <a:pPr marL="845820" lvl="1" indent="-571500" eaLnBrk="1" fontAlgn="auto" hangingPunct="1">
              <a:lnSpc>
                <a:spcPct val="90000"/>
              </a:lnSpc>
              <a:spcBef>
                <a:spcPts val="600"/>
              </a:spcBef>
              <a:spcAft>
                <a:spcPts val="0"/>
              </a:spcAft>
              <a:buClr>
                <a:schemeClr val="accent2"/>
              </a:buClr>
              <a:defRPr/>
            </a:pPr>
            <a:r>
              <a:rPr lang="en-US" dirty="0"/>
              <a:t>Enlist and utilize students as volunteers for Region events</a:t>
            </a:r>
          </a:p>
          <a:p>
            <a:pPr marL="845820" lvl="1" indent="-571500" eaLnBrk="1" fontAlgn="auto" hangingPunct="1">
              <a:lnSpc>
                <a:spcPct val="90000"/>
              </a:lnSpc>
              <a:spcBef>
                <a:spcPts val="600"/>
              </a:spcBef>
              <a:spcAft>
                <a:spcPts val="0"/>
              </a:spcAft>
              <a:buClr>
                <a:schemeClr val="accent2"/>
              </a:buClr>
              <a:defRPr/>
            </a:pPr>
            <a:r>
              <a:rPr lang="en-US" dirty="0"/>
              <a:t>Communicate scholarship opportunities and application timeline to your Region school list – follow up with scholarship applicants and recipients encouraging them to become student members</a:t>
            </a:r>
          </a:p>
          <a:p>
            <a:pPr marL="845820" lvl="1" indent="-571500" eaLnBrk="1" fontAlgn="auto" hangingPunct="1">
              <a:lnSpc>
                <a:spcPct val="90000"/>
              </a:lnSpc>
              <a:spcBef>
                <a:spcPts val="600"/>
              </a:spcBef>
              <a:spcAft>
                <a:spcPts val="0"/>
              </a:spcAft>
              <a:buClr>
                <a:schemeClr val="accent2"/>
              </a:buClr>
              <a:defRPr/>
            </a:pPr>
            <a:r>
              <a:rPr lang="en-US" dirty="0"/>
              <a:t>Collect updated contact information with current student members prior to graduation in order to maintain relationships with them as they transition to associate members</a:t>
            </a:r>
          </a:p>
          <a:p>
            <a:pPr marL="0" indent="0">
              <a:lnSpc>
                <a:spcPct val="90000"/>
              </a:lnSpc>
              <a:buNone/>
            </a:pPr>
            <a:endParaRPr lang="en-US" sz="1400" dirty="0"/>
          </a:p>
        </p:txBody>
      </p:sp>
      <p:pic>
        <p:nvPicPr>
          <p:cNvPr id="5" name="Graphic 4">
            <a:extLst>
              <a:ext uri="{FF2B5EF4-FFF2-40B4-BE49-F238E27FC236}">
                <a16:creationId xmlns:a16="http://schemas.microsoft.com/office/drawing/2014/main" id="{F627FCC8-D930-6700-B9B8-0297F8A12C0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48613" y="5546678"/>
            <a:ext cx="1743387" cy="2087504"/>
          </a:xfrm>
          <a:prstGeom prst="rect">
            <a:avLst/>
          </a:prstGeom>
        </p:spPr>
      </p:pic>
    </p:spTree>
    <p:extLst>
      <p:ext uri="{BB962C8B-B14F-4D97-AF65-F5344CB8AC3E}">
        <p14:creationId xmlns:p14="http://schemas.microsoft.com/office/powerpoint/2010/main" val="7373644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B9198F-50F6-0D8B-0189-A8F76DF90731}"/>
              </a:ext>
            </a:extLst>
          </p:cNvPr>
          <p:cNvSpPr>
            <a:spLocks noGrp="1"/>
          </p:cNvSpPr>
          <p:nvPr>
            <p:ph type="title"/>
          </p:nvPr>
        </p:nvSpPr>
        <p:spPr>
          <a:xfrm>
            <a:off x="1371599" y="1010097"/>
            <a:ext cx="9486901" cy="1010088"/>
          </a:xfrm>
        </p:spPr>
        <p:txBody>
          <a:bodyPr anchor="b">
            <a:normAutofit/>
          </a:bodyPr>
          <a:lstStyle/>
          <a:p>
            <a:pPr algn="ctr"/>
            <a:r>
              <a:rPr lang="en-US" dirty="0"/>
              <a:t>Discipline Training Review (Jan-Feb) for EC and Director Positions</a:t>
            </a:r>
          </a:p>
        </p:txBody>
      </p:sp>
      <p:sp>
        <p:nvSpPr>
          <p:cNvPr id="3" name="Content Placeholder 2">
            <a:extLst>
              <a:ext uri="{FF2B5EF4-FFF2-40B4-BE49-F238E27FC236}">
                <a16:creationId xmlns:a16="http://schemas.microsoft.com/office/drawing/2014/main" id="{8ED2F779-D82D-4FA1-0992-567626542831}"/>
              </a:ext>
            </a:extLst>
          </p:cNvPr>
          <p:cNvSpPr>
            <a:spLocks noGrp="1"/>
          </p:cNvSpPr>
          <p:nvPr>
            <p:ph idx="1"/>
          </p:nvPr>
        </p:nvSpPr>
        <p:spPr>
          <a:xfrm>
            <a:off x="1371600" y="2131407"/>
            <a:ext cx="9486901" cy="3914158"/>
          </a:xfrm>
        </p:spPr>
        <p:txBody>
          <a:bodyPr>
            <a:normAutofit/>
          </a:bodyPr>
          <a:lstStyle/>
          <a:p>
            <a:pPr marL="0" indent="0" eaLnBrk="1" fontAlgn="auto" hangingPunct="1">
              <a:lnSpc>
                <a:spcPct val="90000"/>
              </a:lnSpc>
              <a:spcAft>
                <a:spcPts val="0"/>
              </a:spcAft>
              <a:buClr>
                <a:schemeClr val="accent3"/>
              </a:buClr>
              <a:buFont typeface="Wingdings 2" panose="05020102010507070707" pitchFamily="18" charset="2"/>
              <a:buNone/>
              <a:defRPr/>
            </a:pPr>
            <a:r>
              <a:rPr lang="en-US" sz="2800" b="1" i="0" dirty="0">
                <a:solidFill>
                  <a:schemeClr val="tx1"/>
                </a:solidFill>
                <a:effectLst/>
                <a:highlight>
                  <a:srgbClr val="FFFFFF"/>
                </a:highlight>
              </a:rPr>
              <a:t>Regional</a:t>
            </a:r>
            <a:r>
              <a:rPr lang="en-US" sz="2800" b="0" i="0" dirty="0">
                <a:solidFill>
                  <a:schemeClr val="tx1"/>
                </a:solidFill>
                <a:effectLst/>
                <a:highlight>
                  <a:srgbClr val="FFFFFF"/>
                </a:highlight>
              </a:rPr>
              <a:t> steering committee members will be emailed the training links. </a:t>
            </a:r>
          </a:p>
          <a:p>
            <a:pPr>
              <a:lnSpc>
                <a:spcPct val="90000"/>
              </a:lnSpc>
              <a:buClr>
                <a:schemeClr val="accent3"/>
              </a:buClr>
              <a:defRPr/>
            </a:pPr>
            <a:r>
              <a:rPr lang="en-US" sz="2800" b="0" i="0" dirty="0">
                <a:solidFill>
                  <a:schemeClr val="tx1"/>
                </a:solidFill>
                <a:effectLst/>
                <a:highlight>
                  <a:srgbClr val="FFFFFF"/>
                </a:highlight>
              </a:rPr>
              <a:t>Since some specific calls/positions may not pertain to regional groups directly (treasurer, VPs, fundraising, etc.) and regional groups do not follow the exact same structure or policies as chapters, regional steering committee members are not required to return a completed question sheet.</a:t>
            </a:r>
            <a:endParaRPr lang="en-US" sz="4000" dirty="0">
              <a:solidFill>
                <a:schemeClr val="tx1"/>
              </a:solidFill>
            </a:endParaRPr>
          </a:p>
          <a:p>
            <a:pPr marL="0" indent="0">
              <a:lnSpc>
                <a:spcPct val="90000"/>
              </a:lnSpc>
              <a:buNone/>
            </a:pPr>
            <a:endParaRPr lang="en-US" sz="1700" dirty="0"/>
          </a:p>
        </p:txBody>
      </p:sp>
      <p:pic>
        <p:nvPicPr>
          <p:cNvPr id="5" name="Picture 4">
            <a:extLst>
              <a:ext uri="{FF2B5EF4-FFF2-40B4-BE49-F238E27FC236}">
                <a16:creationId xmlns:a16="http://schemas.microsoft.com/office/drawing/2014/main" id="{340C7D26-EF07-1E07-6E04-2BEB033B06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87505" y="6283422"/>
            <a:ext cx="1291284" cy="504322"/>
          </a:xfrm>
          <a:prstGeom prst="rect">
            <a:avLst/>
          </a:prstGeom>
        </p:spPr>
      </p:pic>
    </p:spTree>
    <p:extLst>
      <p:ext uri="{BB962C8B-B14F-4D97-AF65-F5344CB8AC3E}">
        <p14:creationId xmlns:p14="http://schemas.microsoft.com/office/powerpoint/2010/main" val="9882073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E646A7-D148-4320-A501-0291AA75A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10820400" cy="13716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87E358-FFFA-E06E-2E9F-DA7472785DAC}"/>
              </a:ext>
            </a:extLst>
          </p:cNvPr>
          <p:cNvSpPr>
            <a:spLocks noGrp="1"/>
          </p:cNvSpPr>
          <p:nvPr>
            <p:ph type="title"/>
          </p:nvPr>
        </p:nvSpPr>
        <p:spPr>
          <a:xfrm>
            <a:off x="1395045" y="947223"/>
            <a:ext cx="9394874" cy="928467"/>
          </a:xfrm>
        </p:spPr>
        <p:txBody>
          <a:bodyPr anchor="ctr">
            <a:normAutofit fontScale="90000"/>
          </a:bodyPr>
          <a:lstStyle/>
          <a:p>
            <a:pPr algn="ctr"/>
            <a:r>
              <a:rPr lang="en-US" sz="3600" dirty="0"/>
              <a:t>For more information, visit our website!</a:t>
            </a:r>
            <a:r>
              <a:rPr lang="en-US" sz="3000" dirty="0"/>
              <a:t>	</a:t>
            </a:r>
          </a:p>
        </p:txBody>
      </p:sp>
      <p:graphicFrame>
        <p:nvGraphicFramePr>
          <p:cNvPr id="5" name="Content Placeholder 2">
            <a:extLst>
              <a:ext uri="{FF2B5EF4-FFF2-40B4-BE49-F238E27FC236}">
                <a16:creationId xmlns:a16="http://schemas.microsoft.com/office/drawing/2014/main" id="{1745C8BC-051B-733D-6CCE-C8D6C571B694}"/>
              </a:ext>
            </a:extLst>
          </p:cNvPr>
          <p:cNvGraphicFramePr>
            <a:graphicFrameLocks noGrp="1"/>
          </p:cNvGraphicFramePr>
          <p:nvPr>
            <p:ph idx="1"/>
            <p:extLst>
              <p:ext uri="{D42A27DB-BD31-4B8C-83A1-F6EECF244321}">
                <p14:modId xmlns:p14="http://schemas.microsoft.com/office/powerpoint/2010/main" val="2985253074"/>
              </p:ext>
            </p:extLst>
          </p:nvPr>
        </p:nvGraphicFramePr>
        <p:xfrm>
          <a:off x="685800" y="2696308"/>
          <a:ext cx="10820400" cy="3475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a:extLst>
              <a:ext uri="{FF2B5EF4-FFF2-40B4-BE49-F238E27FC236}">
                <a16:creationId xmlns:a16="http://schemas.microsoft.com/office/drawing/2014/main" id="{274B8188-A903-85F9-E3FF-9CE47156936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7371" y="5565199"/>
            <a:ext cx="1654629" cy="2141286"/>
          </a:xfrm>
          <a:prstGeom prst="rect">
            <a:avLst/>
          </a:prstGeom>
        </p:spPr>
      </p:pic>
    </p:spTree>
    <p:extLst>
      <p:ext uri="{BB962C8B-B14F-4D97-AF65-F5344CB8AC3E}">
        <p14:creationId xmlns:p14="http://schemas.microsoft.com/office/powerpoint/2010/main" val="1185311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771E30-A604-493B-BC4C-1AA766591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F0F47-4E2D-E851-44E2-D5219ADC8377}"/>
              </a:ext>
            </a:extLst>
          </p:cNvPr>
          <p:cNvSpPr>
            <a:spLocks noGrp="1"/>
          </p:cNvSpPr>
          <p:nvPr>
            <p:ph type="title"/>
          </p:nvPr>
        </p:nvSpPr>
        <p:spPr>
          <a:xfrm>
            <a:off x="5410200" y="496047"/>
            <a:ext cx="6119904" cy="1027953"/>
          </a:xfrm>
        </p:spPr>
        <p:txBody>
          <a:bodyPr>
            <a:normAutofit/>
          </a:bodyPr>
          <a:lstStyle/>
          <a:p>
            <a:pPr algn="ctr"/>
            <a:r>
              <a:rPr lang="en-US" dirty="0"/>
              <a:t>Board resources on newh.org</a:t>
            </a:r>
          </a:p>
        </p:txBody>
      </p:sp>
      <p:sp>
        <p:nvSpPr>
          <p:cNvPr id="17" name="Rectangle 16">
            <a:extLst>
              <a:ext uri="{FF2B5EF4-FFF2-40B4-BE49-F238E27FC236}">
                <a16:creationId xmlns:a16="http://schemas.microsoft.com/office/drawing/2014/main" id="{913EDF91-3802-4360-909F-A0509363D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Home office setup">
            <a:extLst>
              <a:ext uri="{FF2B5EF4-FFF2-40B4-BE49-F238E27FC236}">
                <a16:creationId xmlns:a16="http://schemas.microsoft.com/office/drawing/2014/main" id="{15C68DE5-C9C0-5160-E4F6-D46C322B4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685800"/>
            <a:ext cx="3390900" cy="5486400"/>
          </a:xfrm>
          <a:prstGeom prst="rect">
            <a:avLst/>
          </a:prstGeom>
        </p:spPr>
      </p:pic>
      <p:sp>
        <p:nvSpPr>
          <p:cNvPr id="3" name="Content Placeholder 2">
            <a:extLst>
              <a:ext uri="{FF2B5EF4-FFF2-40B4-BE49-F238E27FC236}">
                <a16:creationId xmlns:a16="http://schemas.microsoft.com/office/drawing/2014/main" id="{286247BE-E693-C2D3-DB65-8A5404884BE9}"/>
              </a:ext>
            </a:extLst>
          </p:cNvPr>
          <p:cNvSpPr>
            <a:spLocks noGrp="1"/>
          </p:cNvSpPr>
          <p:nvPr>
            <p:ph idx="1"/>
          </p:nvPr>
        </p:nvSpPr>
        <p:spPr>
          <a:xfrm>
            <a:off x="5364126" y="1743281"/>
            <a:ext cx="6165978" cy="4545323"/>
          </a:xfrm>
        </p:spPr>
        <p:txBody>
          <a:bodyPr>
            <a:normAutofit/>
          </a:bodyPr>
          <a:lstStyle/>
          <a:p>
            <a:pPr marL="0" indent="0">
              <a:buNone/>
            </a:pPr>
            <a:r>
              <a:rPr lang="en-US" sz="2000" dirty="0"/>
              <a:t>Make your job easier! Check out all the forms/templates available to Steering Committee Members on the NEWH website. </a:t>
            </a:r>
          </a:p>
          <a:p>
            <a:pPr marL="0" indent="0">
              <a:buNone/>
            </a:pPr>
            <a:endParaRPr lang="en-US" dirty="0"/>
          </a:p>
          <a:p>
            <a:pPr marL="0" indent="0">
              <a:buNone/>
            </a:pPr>
            <a:endParaRPr lang="en-US" sz="2000" dirty="0"/>
          </a:p>
          <a:p>
            <a:pPr marL="0" indent="0">
              <a:buNone/>
            </a:pPr>
            <a:r>
              <a:rPr lang="en-US" sz="2000" dirty="0"/>
              <a:t>Login to the website – top menu (Contact the NEWH, Inc. Office if you have problems logging in)</a:t>
            </a:r>
          </a:p>
          <a:p>
            <a:pPr marL="0" indent="0">
              <a:buNone/>
            </a:pPr>
            <a:r>
              <a:rPr lang="en-US" sz="2000" dirty="0"/>
              <a:t>At bottom of homepage in red area, click on NEWH Board Resources</a:t>
            </a:r>
          </a:p>
          <a:p>
            <a:pPr marL="0" indent="0">
              <a:buNone/>
            </a:pPr>
            <a:endParaRPr lang="en-US" dirty="0"/>
          </a:p>
        </p:txBody>
      </p:sp>
      <p:pic>
        <p:nvPicPr>
          <p:cNvPr id="6" name="Picture 6">
            <a:extLst>
              <a:ext uri="{FF2B5EF4-FFF2-40B4-BE49-F238E27FC236}">
                <a16:creationId xmlns:a16="http://schemas.microsoft.com/office/drawing/2014/main" id="{DCE822FF-85F5-94E9-B5C1-88DF972C9C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58" y="2823552"/>
            <a:ext cx="65547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FBEC310-541D-9786-93D8-5A191F28BD3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0" y="5134520"/>
            <a:ext cx="5545795" cy="149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0189A294-FAC6-D667-EA92-C81C82905BE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691" y="5501386"/>
            <a:ext cx="1743387" cy="2256149"/>
          </a:xfrm>
          <a:prstGeom prst="rect">
            <a:avLst/>
          </a:prstGeom>
        </p:spPr>
      </p:pic>
    </p:spTree>
    <p:extLst>
      <p:ext uri="{BB962C8B-B14F-4D97-AF65-F5344CB8AC3E}">
        <p14:creationId xmlns:p14="http://schemas.microsoft.com/office/powerpoint/2010/main" val="32857364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Rectangle 1039">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22BD45-10D3-FAF8-E049-D7B707052323}"/>
              </a:ext>
            </a:extLst>
          </p:cNvPr>
          <p:cNvSpPr>
            <a:spLocks noGrp="1"/>
          </p:cNvSpPr>
          <p:nvPr>
            <p:ph idx="1"/>
          </p:nvPr>
        </p:nvSpPr>
        <p:spPr>
          <a:xfrm>
            <a:off x="685801" y="1829287"/>
            <a:ext cx="6083272" cy="4342914"/>
          </a:xfrm>
        </p:spPr>
        <p:txBody>
          <a:bodyPr>
            <a:normAutofit/>
          </a:bodyPr>
          <a:lstStyle/>
          <a:p>
            <a:pPr marL="0" indent="0" algn="ctr">
              <a:buNone/>
            </a:pPr>
            <a:endParaRPr lang="en-US" sz="4000" dirty="0"/>
          </a:p>
          <a:p>
            <a:pPr marL="0" indent="0" algn="ctr">
              <a:buNone/>
            </a:pPr>
            <a:r>
              <a:rPr lang="en-US" sz="4000" dirty="0"/>
              <a:t>Thank you for serving!</a:t>
            </a:r>
          </a:p>
        </p:txBody>
      </p:sp>
      <p:pic>
        <p:nvPicPr>
          <p:cNvPr id="1030" name="Picture 6" descr="See the source image">
            <a:extLst>
              <a:ext uri="{FF2B5EF4-FFF2-40B4-BE49-F238E27FC236}">
                <a16:creationId xmlns:a16="http://schemas.microsoft.com/office/drawing/2014/main" id="{2762C449-F502-434F-66D0-3E79BCC582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8104721" y="1174915"/>
            <a:ext cx="3600226" cy="172810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90321C77-DB16-4C1F-506C-91D59D974B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36734" y="3587131"/>
            <a:ext cx="1998860" cy="2586761"/>
          </a:xfrm>
          <a:prstGeom prst="rect">
            <a:avLst/>
          </a:prstGeom>
        </p:spPr>
      </p:pic>
    </p:spTree>
    <p:extLst>
      <p:ext uri="{BB962C8B-B14F-4D97-AF65-F5344CB8AC3E}">
        <p14:creationId xmlns:p14="http://schemas.microsoft.com/office/powerpoint/2010/main" val="135896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8B567ACB-44FC-44B8-A031-75BD65F80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9" name="Rectangle 18">
            <a:extLst>
              <a:ext uri="{FF2B5EF4-FFF2-40B4-BE49-F238E27FC236}">
                <a16:creationId xmlns:a16="http://schemas.microsoft.com/office/drawing/2014/main" id="{F09C18AC-EFAA-4C60-A84E-ECED43E3E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5CD40F5-E410-0864-4B9E-1AD4D5697614}"/>
              </a:ext>
            </a:extLst>
          </p:cNvPr>
          <p:cNvSpPr>
            <a:spLocks noGrp="1"/>
          </p:cNvSpPr>
          <p:nvPr>
            <p:ph type="title"/>
          </p:nvPr>
        </p:nvSpPr>
        <p:spPr>
          <a:xfrm>
            <a:off x="1368963" y="849087"/>
            <a:ext cx="9486900" cy="751113"/>
          </a:xfrm>
        </p:spPr>
        <p:txBody>
          <a:bodyPr anchor="ctr">
            <a:normAutofit/>
          </a:bodyPr>
          <a:lstStyle/>
          <a:p>
            <a:pPr algn="ctr"/>
            <a:r>
              <a:rPr lang="en-GB" dirty="0"/>
              <a:t>What we do:</a:t>
            </a:r>
          </a:p>
        </p:txBody>
      </p:sp>
      <p:grpSp>
        <p:nvGrpSpPr>
          <p:cNvPr id="15" name="Group 14">
            <a:extLst>
              <a:ext uri="{FF2B5EF4-FFF2-40B4-BE49-F238E27FC236}">
                <a16:creationId xmlns:a16="http://schemas.microsoft.com/office/drawing/2014/main" id="{BAFC7412-F31A-00CE-B48A-130A0FF35648}"/>
              </a:ext>
            </a:extLst>
          </p:cNvPr>
          <p:cNvGrpSpPr/>
          <p:nvPr/>
        </p:nvGrpSpPr>
        <p:grpSpPr>
          <a:xfrm>
            <a:off x="4942837" y="1688827"/>
            <a:ext cx="2899665" cy="3965848"/>
            <a:chOff x="1255474" y="2236763"/>
            <a:chExt cx="2899665" cy="3547402"/>
          </a:xfrm>
        </p:grpSpPr>
        <p:sp>
          <p:nvSpPr>
            <p:cNvPr id="4" name="Rectangle 3" descr="Classroom">
              <a:extLst>
                <a:ext uri="{FF2B5EF4-FFF2-40B4-BE49-F238E27FC236}">
                  <a16:creationId xmlns:a16="http://schemas.microsoft.com/office/drawing/2014/main" id="{8FA8291B-EC3D-0ACA-5ADB-7CBBC516FEB4}"/>
                </a:ext>
              </a:extLst>
            </p:cNvPr>
            <p:cNvSpPr/>
            <p:nvPr/>
          </p:nvSpPr>
          <p:spPr>
            <a:xfrm>
              <a:off x="1255474" y="2236763"/>
              <a:ext cx="1014882" cy="744483"/>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5" name="Freeform: Shape 4">
              <a:extLst>
                <a:ext uri="{FF2B5EF4-FFF2-40B4-BE49-F238E27FC236}">
                  <a16:creationId xmlns:a16="http://schemas.microsoft.com/office/drawing/2014/main" id="{456DFB60-815C-BE63-AD3A-0DDE581DDC3B}"/>
                </a:ext>
              </a:extLst>
            </p:cNvPr>
            <p:cNvSpPr/>
            <p:nvPr/>
          </p:nvSpPr>
          <p:spPr>
            <a:xfrm>
              <a:off x="1255474"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Education</a:t>
              </a:r>
            </a:p>
          </p:txBody>
        </p:sp>
        <p:sp>
          <p:nvSpPr>
            <p:cNvPr id="7" name="Freeform: Shape 6">
              <a:extLst>
                <a:ext uri="{FF2B5EF4-FFF2-40B4-BE49-F238E27FC236}">
                  <a16:creationId xmlns:a16="http://schemas.microsoft.com/office/drawing/2014/main" id="{2D41AD70-82F2-A12A-F7E7-BC866738E329}"/>
                </a:ext>
              </a:extLst>
            </p:cNvPr>
            <p:cNvSpPr/>
            <p:nvPr/>
          </p:nvSpPr>
          <p:spPr>
            <a:xfrm>
              <a:off x="1255474"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offers events and programs providing educational opportunities for students and hospitality industry professionals related to their fields including design, procurement and sales. NEWH events bring knowledge from CEUs, hotel tours to visionary panel discussions from leading industry professionals.</a:t>
              </a:r>
            </a:p>
          </p:txBody>
        </p:sp>
      </p:grpSp>
      <p:grpSp>
        <p:nvGrpSpPr>
          <p:cNvPr id="16" name="Group 15">
            <a:extLst>
              <a:ext uri="{FF2B5EF4-FFF2-40B4-BE49-F238E27FC236}">
                <a16:creationId xmlns:a16="http://schemas.microsoft.com/office/drawing/2014/main" id="{9F57D1CA-1752-6B26-A710-20F84279D9C7}"/>
              </a:ext>
            </a:extLst>
          </p:cNvPr>
          <p:cNvGrpSpPr/>
          <p:nvPr/>
        </p:nvGrpSpPr>
        <p:grpSpPr>
          <a:xfrm>
            <a:off x="8185403" y="1688827"/>
            <a:ext cx="2899665" cy="3947526"/>
            <a:chOff x="4662581" y="2253152"/>
            <a:chExt cx="2899665" cy="3531013"/>
          </a:xfrm>
        </p:grpSpPr>
        <p:sp>
          <p:nvSpPr>
            <p:cNvPr id="8" name="Rectangle 7" descr="Handshake with solid fill">
              <a:extLst>
                <a:ext uri="{FF2B5EF4-FFF2-40B4-BE49-F238E27FC236}">
                  <a16:creationId xmlns:a16="http://schemas.microsoft.com/office/drawing/2014/main" id="{9EAA1102-BB50-5524-2886-F8E197021206}"/>
                </a:ext>
              </a:extLst>
            </p:cNvPr>
            <p:cNvSpPr/>
            <p:nvPr/>
          </p:nvSpPr>
          <p:spPr>
            <a:xfrm>
              <a:off x="4662581" y="2253152"/>
              <a:ext cx="1014882" cy="744483"/>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9" name="Freeform: Shape 8">
              <a:extLst>
                <a:ext uri="{FF2B5EF4-FFF2-40B4-BE49-F238E27FC236}">
                  <a16:creationId xmlns:a16="http://schemas.microsoft.com/office/drawing/2014/main" id="{23088F7B-5B74-4171-443E-2DE7B2D4A07C}"/>
                </a:ext>
              </a:extLst>
            </p:cNvPr>
            <p:cNvSpPr/>
            <p:nvPr/>
          </p:nvSpPr>
          <p:spPr>
            <a:xfrm>
              <a:off x="4662581"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Networking</a:t>
              </a:r>
            </a:p>
          </p:txBody>
        </p:sp>
        <p:sp>
          <p:nvSpPr>
            <p:cNvPr id="10" name="Freeform: Shape 9">
              <a:extLst>
                <a:ext uri="{FF2B5EF4-FFF2-40B4-BE49-F238E27FC236}">
                  <a16:creationId xmlns:a16="http://schemas.microsoft.com/office/drawing/2014/main" id="{D2AB2200-4DD0-BEFB-5F2C-CBE98C9C3A6D}"/>
                </a:ext>
              </a:extLst>
            </p:cNvPr>
            <p:cNvSpPr/>
            <p:nvPr/>
          </p:nvSpPr>
          <p:spPr>
            <a:xfrm>
              <a:off x="4662581"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As part of its mission, NEWH connects students and professionals wishing to pursue careers in the hospitality industry with companies that have projects, job openings and internship programs. </a:t>
              </a:r>
            </a:p>
          </p:txBody>
        </p:sp>
      </p:grpSp>
      <p:grpSp>
        <p:nvGrpSpPr>
          <p:cNvPr id="17" name="Group 16">
            <a:extLst>
              <a:ext uri="{FF2B5EF4-FFF2-40B4-BE49-F238E27FC236}">
                <a16:creationId xmlns:a16="http://schemas.microsoft.com/office/drawing/2014/main" id="{D34A030F-8413-B1FB-2ED4-4750DB008D6C}"/>
              </a:ext>
            </a:extLst>
          </p:cNvPr>
          <p:cNvGrpSpPr/>
          <p:nvPr/>
        </p:nvGrpSpPr>
        <p:grpSpPr>
          <a:xfrm>
            <a:off x="1357372" y="1688827"/>
            <a:ext cx="2899665" cy="3965848"/>
            <a:chOff x="8069688" y="2236763"/>
            <a:chExt cx="2899665" cy="3547402"/>
          </a:xfrm>
        </p:grpSpPr>
        <p:sp>
          <p:nvSpPr>
            <p:cNvPr id="11" name="Rectangle 10" descr="Graduation cap with solid fill">
              <a:extLst>
                <a:ext uri="{FF2B5EF4-FFF2-40B4-BE49-F238E27FC236}">
                  <a16:creationId xmlns:a16="http://schemas.microsoft.com/office/drawing/2014/main" id="{15772D69-2540-2C55-A180-F2A5A16F1EE7}"/>
                </a:ext>
              </a:extLst>
            </p:cNvPr>
            <p:cNvSpPr/>
            <p:nvPr/>
          </p:nvSpPr>
          <p:spPr>
            <a:xfrm>
              <a:off x="8069688" y="2236763"/>
              <a:ext cx="1014882" cy="74448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20000" b="-20000"/>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3" name="Freeform: Shape 12">
              <a:extLst>
                <a:ext uri="{FF2B5EF4-FFF2-40B4-BE49-F238E27FC236}">
                  <a16:creationId xmlns:a16="http://schemas.microsoft.com/office/drawing/2014/main" id="{C2728C40-2E4B-E605-7F2D-8152D297FFE2}"/>
                </a:ext>
              </a:extLst>
            </p:cNvPr>
            <p:cNvSpPr/>
            <p:nvPr/>
          </p:nvSpPr>
          <p:spPr>
            <a:xfrm>
              <a:off x="8069688" y="3093143"/>
              <a:ext cx="2899665" cy="319064"/>
            </a:xfrm>
            <a:custGeom>
              <a:avLst/>
              <a:gdLst>
                <a:gd name="connsiteX0" fmla="*/ 0 w 2899665"/>
                <a:gd name="connsiteY0" fmla="*/ 0 h 319064"/>
                <a:gd name="connsiteX1" fmla="*/ 2899665 w 2899665"/>
                <a:gd name="connsiteY1" fmla="*/ 0 h 319064"/>
                <a:gd name="connsiteX2" fmla="*/ 2899665 w 2899665"/>
                <a:gd name="connsiteY2" fmla="*/ 319064 h 319064"/>
                <a:gd name="connsiteX3" fmla="*/ 0 w 2899665"/>
                <a:gd name="connsiteY3" fmla="*/ 319064 h 319064"/>
                <a:gd name="connsiteX4" fmla="*/ 0 w 2899665"/>
                <a:gd name="connsiteY4" fmla="*/ 0 h 31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319064">
                  <a:moveTo>
                    <a:pt x="0" y="0"/>
                  </a:moveTo>
                  <a:lnTo>
                    <a:pt x="2899665" y="0"/>
                  </a:lnTo>
                  <a:lnTo>
                    <a:pt x="2899665" y="319064"/>
                  </a:lnTo>
                  <a:lnTo>
                    <a:pt x="0" y="319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889000" rtl="0" eaLnBrk="1" fontAlgn="auto" latinLnBrk="0" hangingPunct="1">
                <a:lnSpc>
                  <a:spcPct val="100000"/>
                </a:lnSpc>
                <a:spcBef>
                  <a:spcPct val="0"/>
                </a:spcBef>
                <a:spcAft>
                  <a:spcPct val="35000"/>
                </a:spcAft>
                <a:buClrTx/>
                <a:buSzTx/>
                <a:buFontTx/>
                <a:buNone/>
                <a:tabLst/>
                <a:defRPr b="1"/>
              </a:pPr>
              <a:r>
                <a:rPr kumimoji="0" lang="en-US" sz="2700" b="1"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Scholarship</a:t>
              </a:r>
            </a:p>
          </p:txBody>
        </p:sp>
        <p:sp>
          <p:nvSpPr>
            <p:cNvPr id="14" name="Freeform: Shape 13">
              <a:extLst>
                <a:ext uri="{FF2B5EF4-FFF2-40B4-BE49-F238E27FC236}">
                  <a16:creationId xmlns:a16="http://schemas.microsoft.com/office/drawing/2014/main" id="{D31ECA06-9FD1-EE53-EC87-2D25B800F244}"/>
                </a:ext>
              </a:extLst>
            </p:cNvPr>
            <p:cNvSpPr/>
            <p:nvPr/>
          </p:nvSpPr>
          <p:spPr>
            <a:xfrm>
              <a:off x="8069688" y="3464252"/>
              <a:ext cx="2899665" cy="2319913"/>
            </a:xfrm>
            <a:custGeom>
              <a:avLst/>
              <a:gdLst>
                <a:gd name="connsiteX0" fmla="*/ 0 w 2899665"/>
                <a:gd name="connsiteY0" fmla="*/ 0 h 2319913"/>
                <a:gd name="connsiteX1" fmla="*/ 2899665 w 2899665"/>
                <a:gd name="connsiteY1" fmla="*/ 0 h 2319913"/>
                <a:gd name="connsiteX2" fmla="*/ 2899665 w 2899665"/>
                <a:gd name="connsiteY2" fmla="*/ 2319913 h 2319913"/>
                <a:gd name="connsiteX3" fmla="*/ 0 w 2899665"/>
                <a:gd name="connsiteY3" fmla="*/ 2319913 h 2319913"/>
                <a:gd name="connsiteX4" fmla="*/ 0 w 2899665"/>
                <a:gd name="connsiteY4" fmla="*/ 0 h 2319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665" h="2319913">
                  <a:moveTo>
                    <a:pt x="0" y="0"/>
                  </a:moveTo>
                  <a:lnTo>
                    <a:pt x="2899665" y="0"/>
                  </a:lnTo>
                  <a:lnTo>
                    <a:pt x="2899665" y="2319913"/>
                  </a:lnTo>
                  <a:lnTo>
                    <a:pt x="0" y="2319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NEWH has awarded over $8</a:t>
              </a:r>
              <a:r>
                <a:rPr lang="en-US" sz="1600" dirty="0">
                  <a:solidFill>
                    <a:prstClr val="black">
                      <a:hueOff val="0"/>
                      <a:satOff val="0"/>
                      <a:lumOff val="0"/>
                      <a:alphaOff val="0"/>
                    </a:prstClr>
                  </a:solidFill>
                  <a:latin typeface="Goudy Old Style"/>
                </a:rPr>
                <a:t>.7</a:t>
              </a: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 million in scholarships that have impacted more than 2,900 students and their families from around the world. Volunteers are the driving force behind these astounding results</a:t>
              </a:r>
              <a:r>
                <a:rPr kumimoji="0" lang="en-US" sz="1800" b="0" i="0" u="none" strike="noStrike" kern="1200" cap="none" spc="0" normalizeH="0" baseline="0" noProof="0" dirty="0">
                  <a:ln>
                    <a:noFill/>
                  </a:ln>
                  <a:solidFill>
                    <a:prstClr val="black">
                      <a:hueOff val="0"/>
                      <a:satOff val="0"/>
                      <a:lumOff val="0"/>
                      <a:alphaOff val="0"/>
                    </a:prstClr>
                  </a:solidFill>
                  <a:effectLst/>
                  <a:uLnTx/>
                  <a:uFillTx/>
                  <a:latin typeface="Goudy Old Style"/>
                  <a:ea typeface="+mn-ea"/>
                  <a:cs typeface="+mn-cs"/>
                </a:rPr>
                <a:t>. </a:t>
              </a:r>
            </a:p>
          </p:txBody>
        </p:sp>
      </p:grpSp>
      <p:pic>
        <p:nvPicPr>
          <p:cNvPr id="12" name="Picture 11">
            <a:extLst>
              <a:ext uri="{FF2B5EF4-FFF2-40B4-BE49-F238E27FC236}">
                <a16:creationId xmlns:a16="http://schemas.microsoft.com/office/drawing/2014/main" id="{8E635DEC-A29A-3DBE-98A4-01ABD351311B}"/>
              </a:ext>
            </a:extLst>
          </p:cNvPr>
          <p:cNvPicPr>
            <a:picLocks noChangeAspect="1"/>
          </p:cNvPicPr>
          <p:nvPr/>
        </p:nvPicPr>
        <p:blipFill>
          <a:blip r:embed="rId9"/>
          <a:srcRect/>
          <a:stretch/>
        </p:blipFill>
        <p:spPr>
          <a:xfrm>
            <a:off x="10572205" y="6260826"/>
            <a:ext cx="1528435" cy="596942"/>
          </a:xfrm>
          <a:prstGeom prst="rect">
            <a:avLst/>
          </a:prstGeom>
        </p:spPr>
      </p:pic>
    </p:spTree>
    <p:extLst>
      <p:ext uri="{BB962C8B-B14F-4D97-AF65-F5344CB8AC3E}">
        <p14:creationId xmlns:p14="http://schemas.microsoft.com/office/powerpoint/2010/main" val="253482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pFill/>
        <a:ln w="9525">
          <a:noFill/>
          <a:miter lim="800000"/>
          <a:headEnd/>
          <a:tailEnd/>
        </a:ln>
      </a:spPr>
      <a:bodyPr vert="horz" wrap="square" lIns="91440" tIns="45720" rIns="91440" bIns="45720" numCol="1" anchor="t" anchorCtr="0" compatLnSpc="1">
        <a:prstTxWarp prst="textNoShape">
          <a:avLst/>
        </a:prstTxWarp>
      </a:bodyPr>
      <a:lstStyle>
        <a:defPPr algn="l">
          <a:defRPr dirty="0"/>
        </a:defPPr>
      </a:lstStyle>
    </a:spDef>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10808</TotalTime>
  <Words>8595</Words>
  <Application>Microsoft Office PowerPoint</Application>
  <PresentationFormat>Widescreen</PresentationFormat>
  <Paragraphs>700</Paragraphs>
  <Slides>85</Slides>
  <Notes>75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85</vt:i4>
      </vt:variant>
    </vt:vector>
  </HeadingPairs>
  <TitlesOfParts>
    <vt:vector size="98" baseType="lpstr">
      <vt:lpstr>Arial</vt:lpstr>
      <vt:lpstr>Calibri</vt:lpstr>
      <vt:lpstr>Century Gothic</vt:lpstr>
      <vt:lpstr>Courier New</vt:lpstr>
      <vt:lpstr>Gill Sans MT</vt:lpstr>
      <vt:lpstr>Goudy Old Style</vt:lpstr>
      <vt:lpstr>Goudy Old Style (Headings)</vt:lpstr>
      <vt:lpstr>Roboto</vt:lpstr>
      <vt:lpstr>Symbol</vt:lpstr>
      <vt:lpstr>Wingdings</vt:lpstr>
      <vt:lpstr>Wingdings 2</vt:lpstr>
      <vt:lpstr>Wingdings 3</vt:lpstr>
      <vt:lpstr>ClassicFrameVTI</vt:lpstr>
      <vt:lpstr>Steering Committee Regional Group training</vt:lpstr>
      <vt:lpstr>A few simple guidelines </vt:lpstr>
      <vt:lpstr>Topics</vt:lpstr>
      <vt:lpstr>Why are we here?</vt:lpstr>
      <vt:lpstr>“There is only one thing worse than training your volunteers and having them leave – and that's not training them and having them stay.”         -unknown </vt:lpstr>
      <vt:lpstr>PowerPoint Presentation</vt:lpstr>
      <vt:lpstr>NEWH Vision</vt:lpstr>
      <vt:lpstr>Our Mission</vt:lpstr>
      <vt:lpstr>What we do:</vt:lpstr>
      <vt:lpstr>Nonprofit vs for-profit  What is the difference?</vt:lpstr>
      <vt:lpstr>NEWH Partnerships</vt:lpstr>
      <vt:lpstr>Corporate Partners </vt:lpstr>
      <vt:lpstr>Green Voice</vt:lpstr>
      <vt:lpstr>Media</vt:lpstr>
      <vt:lpstr>Brand</vt:lpstr>
      <vt:lpstr>Design</vt:lpstr>
      <vt:lpstr>International</vt:lpstr>
      <vt:lpstr>PowerPoint Presentation</vt:lpstr>
      <vt:lpstr>PowerPoint Presentation</vt:lpstr>
      <vt:lpstr>Steering Committee Positions</vt:lpstr>
      <vt:lpstr>Steering Committee Positions continued  </vt:lpstr>
      <vt:lpstr>What is an NEWH Regional Group?</vt:lpstr>
      <vt:lpstr>What is the difference between a regional group and a chapter</vt:lpstr>
      <vt:lpstr>Regional group goal</vt:lpstr>
      <vt:lpstr>Regional Events</vt:lpstr>
      <vt:lpstr>Steering Committee</vt:lpstr>
      <vt:lpstr>How can I be a valuable Steering Committee member?</vt:lpstr>
      <vt:lpstr>The Steering committee  NEWH, Inc. Staff Relationship</vt:lpstr>
      <vt:lpstr>Function and Support from NEWH, Inc.</vt:lpstr>
      <vt:lpstr>Contact Us!</vt:lpstr>
      <vt:lpstr>Contact Us!</vt:lpstr>
      <vt:lpstr>Committee do’s &amp; Don’ts</vt:lpstr>
      <vt:lpstr> Post your steering committee hard at work…</vt:lpstr>
      <vt:lpstr> HIGHLIGHT YOUR steering committee AND THANK THEM!</vt:lpstr>
      <vt:lpstr>Role of the Steering committee chair</vt:lpstr>
      <vt:lpstr>Role of the Steering Committee Chair continued</vt:lpstr>
      <vt:lpstr>NEWH Reimbursement policy For Steering Committee Chair</vt:lpstr>
      <vt:lpstr>Steering committee chair Role in Successful/Productive Meetings*</vt:lpstr>
      <vt:lpstr>Role of the Past Steering Committee Chairperson</vt:lpstr>
      <vt:lpstr>Role of the steering Committee Executive advisor</vt:lpstr>
      <vt:lpstr>Role of the steering committee chair-elect</vt:lpstr>
      <vt:lpstr>Role of the secretary</vt:lpstr>
      <vt:lpstr>MOTION FORM TEMPLATE</vt:lpstr>
      <vt:lpstr>Role of membership Chair </vt:lpstr>
      <vt:lpstr>Membership impacts scholarship</vt:lpstr>
      <vt:lpstr>Membership levels</vt:lpstr>
      <vt:lpstr>Business membership levels</vt:lpstr>
      <vt:lpstr>Business Membership Levels continued</vt:lpstr>
      <vt:lpstr>Corporate Partners</vt:lpstr>
      <vt:lpstr>PowerPoint Presentation</vt:lpstr>
      <vt:lpstr>Take every opportunity to promote your members…member news in the NEWH Magazine, member spotlights on your website, or post news on facebook</vt:lpstr>
      <vt:lpstr>Highlight your local design firms on social media…  Idea: Firm Friday!</vt:lpstr>
      <vt:lpstr>More ideas to promote members – highlight your TopIDs on social media!</vt:lpstr>
      <vt:lpstr>What is the difference between a program and fundraising event?</vt:lpstr>
      <vt:lpstr>Role of Programming Chair</vt:lpstr>
      <vt:lpstr>Regional events</vt:lpstr>
      <vt:lpstr>Regional Group Finances</vt:lpstr>
      <vt:lpstr>Funded/Ticketed events</vt:lpstr>
      <vt:lpstr>Funded/ticketed Events  continued</vt:lpstr>
      <vt:lpstr>Event Invitation</vt:lpstr>
      <vt:lpstr>Event Invitation continued</vt:lpstr>
      <vt:lpstr>NEWH Event Refund/Cancellation Policy</vt:lpstr>
      <vt:lpstr>NEWH Event Refund/Cancellation Policy continued</vt:lpstr>
      <vt:lpstr>Insurance Coverages</vt:lpstr>
      <vt:lpstr>NEWH Liquor Policy</vt:lpstr>
      <vt:lpstr>NEWh Liquor Policy Guidelines</vt:lpstr>
      <vt:lpstr>Role of scholarship Chair</vt:lpstr>
      <vt:lpstr>Regional Group Scholarship Guidelines</vt:lpstr>
      <vt:lpstr>Congratulate and highlight your scholarship recipients on social media!</vt:lpstr>
      <vt:lpstr>Share on social media how you are reaching out to students!</vt:lpstr>
      <vt:lpstr>The role of the  marketing Chair (optional) </vt:lpstr>
      <vt:lpstr>Marketing Chair continued</vt:lpstr>
      <vt:lpstr>Be creative in promoting your events – build up excitement!</vt:lpstr>
      <vt:lpstr>People LOVE to see pictures from your events!</vt:lpstr>
      <vt:lpstr>Post lots of pictures…show people what they missed!</vt:lpstr>
      <vt:lpstr>Thank your sponsors</vt:lpstr>
      <vt:lpstr>Use Instagram to Raise Awareness of NEWH!</vt:lpstr>
      <vt:lpstr>Can our Reginal Group have our own  Website?</vt:lpstr>
      <vt:lpstr>Role of the Fundraising Chair (Optional)</vt:lpstr>
      <vt:lpstr>Role of the Equity, Inclusion, and Diversity Chair (optional)</vt:lpstr>
      <vt:lpstr>Role of the Student Relations Chair (optional)</vt:lpstr>
      <vt:lpstr>Discipline Training Review (Jan-Feb) for EC and Director Positions</vt:lpstr>
      <vt:lpstr>For more information, visit our website! </vt:lpstr>
      <vt:lpstr>Board resources on newh.org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Training</dc:title>
  <dc:creator>Erika Swansen</dc:creator>
  <cp:lastModifiedBy>Erika Swansen</cp:lastModifiedBy>
  <cp:revision>377</cp:revision>
  <cp:lastPrinted>2023-02-02T15:34:06Z</cp:lastPrinted>
  <dcterms:created xsi:type="dcterms:W3CDTF">2022-08-22T20:56:11Z</dcterms:created>
  <dcterms:modified xsi:type="dcterms:W3CDTF">2024-06-17T17:55:20Z</dcterms:modified>
</cp:coreProperties>
</file>